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308" r:id="rId3"/>
    <p:sldId id="288" r:id="rId4"/>
    <p:sldId id="341" r:id="rId5"/>
    <p:sldId id="333" r:id="rId6"/>
    <p:sldId id="330" r:id="rId7"/>
    <p:sldId id="334" r:id="rId8"/>
    <p:sldId id="327" r:id="rId9"/>
    <p:sldId id="328" r:id="rId10"/>
    <p:sldId id="335" r:id="rId11"/>
    <p:sldId id="336" r:id="rId12"/>
    <p:sldId id="342" r:id="rId13"/>
    <p:sldId id="343" r:id="rId14"/>
    <p:sldId id="309" r:id="rId15"/>
    <p:sldId id="310" r:id="rId16"/>
    <p:sldId id="311" r:id="rId17"/>
    <p:sldId id="313" r:id="rId18"/>
    <p:sldId id="332" r:id="rId19"/>
    <p:sldId id="314" r:id="rId20"/>
    <p:sldId id="315" r:id="rId21"/>
    <p:sldId id="290" r:id="rId22"/>
    <p:sldId id="340" r:id="rId23"/>
    <p:sldId id="325" r:id="rId24"/>
    <p:sldId id="317" r:id="rId25"/>
    <p:sldId id="320" r:id="rId26"/>
    <p:sldId id="319" r:id="rId27"/>
    <p:sldId id="289" r:id="rId28"/>
    <p:sldId id="29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200"/>
    <a:srgbClr val="BC7900"/>
    <a:srgbClr val="003402"/>
    <a:srgbClr val="FFA709"/>
    <a:srgbClr val="FE8602"/>
    <a:srgbClr val="006C12"/>
    <a:srgbClr val="547A00"/>
    <a:srgbClr val="2597FF"/>
    <a:srgbClr val="00698A"/>
    <a:srgbClr val="77A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4660"/>
  </p:normalViewPr>
  <p:slideViewPr>
    <p:cSldViewPr>
      <p:cViewPr varScale="1">
        <p:scale>
          <a:sx n="98" d="100"/>
          <a:sy n="98" d="100"/>
        </p:scale>
        <p:origin x="2256" y="84"/>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F9A67-36E5-46DA-B11A-2A1DB78297E7}" type="datetimeFigureOut">
              <a:rPr lang="en-US" smtClean="0"/>
              <a:t>5/6/2020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702B4-5DC5-47A7-99B2-0CB8E1A6FB59}" type="slidenum">
              <a:rPr lang="en-US" smtClean="0"/>
              <a:t>‹#›</a:t>
            </a:fld>
            <a:endParaRPr lang="en-US" dirty="0"/>
          </a:p>
        </p:txBody>
      </p:sp>
    </p:spTree>
    <p:extLst>
      <p:ext uri="{BB962C8B-B14F-4D97-AF65-F5344CB8AC3E}">
        <p14:creationId xmlns:p14="http://schemas.microsoft.com/office/powerpoint/2010/main" val="52678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C50F06DC-EEDB-4B49-941D-A4C35155F63B}" type="slidenum">
              <a:rPr lang="en-AU" smtClean="0"/>
              <a:pPr>
                <a:defRPr/>
              </a:pPr>
              <a:t>2</a:t>
            </a:fld>
            <a:endParaRPr lang="en-AU" dirty="0"/>
          </a:p>
        </p:txBody>
      </p:sp>
    </p:spTree>
    <p:extLst>
      <p:ext uri="{BB962C8B-B14F-4D97-AF65-F5344CB8AC3E}">
        <p14:creationId xmlns:p14="http://schemas.microsoft.com/office/powerpoint/2010/main" val="104911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A395600C-1838-4438-9EC3-12E2BD3CF133}" type="slidenum">
              <a:rPr lang="en-AU" smtClean="0"/>
              <a:pPr>
                <a:defRPr/>
              </a:pPr>
              <a:t>20</a:t>
            </a:fld>
            <a:endParaRPr lang="en-AU" dirty="0"/>
          </a:p>
        </p:txBody>
      </p:sp>
    </p:spTree>
    <p:extLst>
      <p:ext uri="{BB962C8B-B14F-4D97-AF65-F5344CB8AC3E}">
        <p14:creationId xmlns:p14="http://schemas.microsoft.com/office/powerpoint/2010/main" val="428104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C50F06DC-EEDB-4B49-941D-A4C35155F63B}" type="slidenum">
              <a:rPr lang="en-AU" smtClean="0"/>
              <a:pPr>
                <a:defRPr/>
              </a:pPr>
              <a:t>27</a:t>
            </a:fld>
            <a:endParaRPr lang="en-AU" dirty="0"/>
          </a:p>
        </p:txBody>
      </p:sp>
    </p:spTree>
    <p:extLst>
      <p:ext uri="{BB962C8B-B14F-4D97-AF65-F5344CB8AC3E}">
        <p14:creationId xmlns:p14="http://schemas.microsoft.com/office/powerpoint/2010/main" val="180185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68F72520-E77B-438D-9033-F342E119EC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0E6A2D74-B8CC-446C-82DC-68A50573E0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Groups to focus their Needs Analysis on the customers who would use their solution.</a:t>
            </a:r>
          </a:p>
          <a:p>
            <a:endParaRPr lang="en-US" altLang="en-US" b="1"/>
          </a:p>
        </p:txBody>
      </p:sp>
      <p:sp>
        <p:nvSpPr>
          <p:cNvPr id="23556" name="Header Placeholder 3">
            <a:extLst>
              <a:ext uri="{FF2B5EF4-FFF2-40B4-BE49-F238E27FC236}">
                <a16:creationId xmlns:a16="http://schemas.microsoft.com/office/drawing/2014/main" id="{1431B8A3-AED1-4A9F-873C-3F5215D5F125}"/>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66763" indent="-293688">
              <a:spcBef>
                <a:spcPct val="30000"/>
              </a:spcBef>
              <a:defRPr sz="1200">
                <a:solidFill>
                  <a:schemeClr val="tx1"/>
                </a:solidFill>
                <a:latin typeface="Calibri" panose="020F0502020204030204" pitchFamily="34" charset="0"/>
              </a:defRPr>
            </a:lvl2pPr>
            <a:lvl3pPr marL="1182688" indent="-234950">
              <a:spcBef>
                <a:spcPct val="30000"/>
              </a:spcBef>
              <a:defRPr sz="1200">
                <a:solidFill>
                  <a:schemeClr val="tx1"/>
                </a:solidFill>
                <a:latin typeface="Calibri" panose="020F0502020204030204" pitchFamily="34" charset="0"/>
              </a:defRPr>
            </a:lvl3pPr>
            <a:lvl4pPr marL="1655763" indent="-234950">
              <a:spcBef>
                <a:spcPct val="30000"/>
              </a:spcBef>
              <a:defRPr sz="1200">
                <a:solidFill>
                  <a:schemeClr val="tx1"/>
                </a:solidFill>
                <a:latin typeface="Calibri" panose="020F0502020204030204" pitchFamily="34" charset="0"/>
              </a:defRPr>
            </a:lvl4pPr>
            <a:lvl5pPr marL="2130425" indent="-234950">
              <a:spcBef>
                <a:spcPct val="30000"/>
              </a:spcBef>
              <a:defRPr sz="1200">
                <a:solidFill>
                  <a:schemeClr val="tx1"/>
                </a:solidFill>
                <a:latin typeface="Calibri" panose="020F0502020204030204" pitchFamily="34" charset="0"/>
              </a:defRPr>
            </a:lvl5pPr>
            <a:lvl6pPr marL="2587625" indent="-234950" eaLnBrk="0" fontAlgn="base" hangingPunct="0">
              <a:spcBef>
                <a:spcPct val="30000"/>
              </a:spcBef>
              <a:spcAft>
                <a:spcPct val="0"/>
              </a:spcAft>
              <a:defRPr sz="1200">
                <a:solidFill>
                  <a:schemeClr val="tx1"/>
                </a:solidFill>
                <a:latin typeface="Calibri" panose="020F0502020204030204" pitchFamily="34" charset="0"/>
              </a:defRPr>
            </a:lvl6pPr>
            <a:lvl7pPr marL="3044825" indent="-234950" eaLnBrk="0" fontAlgn="base" hangingPunct="0">
              <a:spcBef>
                <a:spcPct val="30000"/>
              </a:spcBef>
              <a:spcAft>
                <a:spcPct val="0"/>
              </a:spcAft>
              <a:defRPr sz="1200">
                <a:solidFill>
                  <a:schemeClr val="tx1"/>
                </a:solidFill>
                <a:latin typeface="Calibri" panose="020F0502020204030204" pitchFamily="34" charset="0"/>
              </a:defRPr>
            </a:lvl7pPr>
            <a:lvl8pPr marL="3502025" indent="-234950" eaLnBrk="0" fontAlgn="base" hangingPunct="0">
              <a:spcBef>
                <a:spcPct val="30000"/>
              </a:spcBef>
              <a:spcAft>
                <a:spcPct val="0"/>
              </a:spcAft>
              <a:defRPr sz="1200">
                <a:solidFill>
                  <a:schemeClr val="tx1"/>
                </a:solidFill>
                <a:latin typeface="Calibri" panose="020F0502020204030204" pitchFamily="34" charset="0"/>
              </a:defRPr>
            </a:lvl8pPr>
            <a:lvl9pPr marL="3959225"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AU" altLang="en-US" sz="1300">
                <a:latin typeface="Arial" panose="020B0604020202020204" pitchFamily="34" charset="0"/>
              </a:rPr>
              <a:t>48240 Design and Innovation Fundamentals (c) UTS</a:t>
            </a:r>
          </a:p>
        </p:txBody>
      </p:sp>
      <p:sp>
        <p:nvSpPr>
          <p:cNvPr id="23557" name="Date Placeholder 4">
            <a:extLst>
              <a:ext uri="{FF2B5EF4-FFF2-40B4-BE49-F238E27FC236}">
                <a16:creationId xmlns:a16="http://schemas.microsoft.com/office/drawing/2014/main" id="{298E8706-12CD-488E-8613-3D678D45416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66763" indent="-293688">
              <a:spcBef>
                <a:spcPct val="30000"/>
              </a:spcBef>
              <a:defRPr sz="1200">
                <a:solidFill>
                  <a:schemeClr val="tx1"/>
                </a:solidFill>
                <a:latin typeface="Calibri" panose="020F0502020204030204" pitchFamily="34" charset="0"/>
              </a:defRPr>
            </a:lvl2pPr>
            <a:lvl3pPr marL="1182688" indent="-234950">
              <a:spcBef>
                <a:spcPct val="30000"/>
              </a:spcBef>
              <a:defRPr sz="1200">
                <a:solidFill>
                  <a:schemeClr val="tx1"/>
                </a:solidFill>
                <a:latin typeface="Calibri" panose="020F0502020204030204" pitchFamily="34" charset="0"/>
              </a:defRPr>
            </a:lvl3pPr>
            <a:lvl4pPr marL="1655763" indent="-234950">
              <a:spcBef>
                <a:spcPct val="30000"/>
              </a:spcBef>
              <a:defRPr sz="1200">
                <a:solidFill>
                  <a:schemeClr val="tx1"/>
                </a:solidFill>
                <a:latin typeface="Calibri" panose="020F0502020204030204" pitchFamily="34" charset="0"/>
              </a:defRPr>
            </a:lvl4pPr>
            <a:lvl5pPr marL="2130425" indent="-234950">
              <a:spcBef>
                <a:spcPct val="30000"/>
              </a:spcBef>
              <a:defRPr sz="1200">
                <a:solidFill>
                  <a:schemeClr val="tx1"/>
                </a:solidFill>
                <a:latin typeface="Calibri" panose="020F0502020204030204" pitchFamily="34" charset="0"/>
              </a:defRPr>
            </a:lvl5pPr>
            <a:lvl6pPr marL="2587625" indent="-234950" eaLnBrk="0" fontAlgn="base" hangingPunct="0">
              <a:spcBef>
                <a:spcPct val="30000"/>
              </a:spcBef>
              <a:spcAft>
                <a:spcPct val="0"/>
              </a:spcAft>
              <a:defRPr sz="1200">
                <a:solidFill>
                  <a:schemeClr val="tx1"/>
                </a:solidFill>
                <a:latin typeface="Calibri" panose="020F0502020204030204" pitchFamily="34" charset="0"/>
              </a:defRPr>
            </a:lvl6pPr>
            <a:lvl7pPr marL="3044825" indent="-234950" eaLnBrk="0" fontAlgn="base" hangingPunct="0">
              <a:spcBef>
                <a:spcPct val="30000"/>
              </a:spcBef>
              <a:spcAft>
                <a:spcPct val="0"/>
              </a:spcAft>
              <a:defRPr sz="1200">
                <a:solidFill>
                  <a:schemeClr val="tx1"/>
                </a:solidFill>
                <a:latin typeface="Calibri" panose="020F0502020204030204" pitchFamily="34" charset="0"/>
              </a:defRPr>
            </a:lvl7pPr>
            <a:lvl8pPr marL="3502025" indent="-234950" eaLnBrk="0" fontAlgn="base" hangingPunct="0">
              <a:spcBef>
                <a:spcPct val="30000"/>
              </a:spcBef>
              <a:spcAft>
                <a:spcPct val="0"/>
              </a:spcAft>
              <a:defRPr sz="1200">
                <a:solidFill>
                  <a:schemeClr val="tx1"/>
                </a:solidFill>
                <a:latin typeface="Calibri" panose="020F0502020204030204" pitchFamily="34" charset="0"/>
              </a:defRPr>
            </a:lvl8pPr>
            <a:lvl9pPr marL="3959225"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sz="1300">
                <a:latin typeface="Arial" panose="020B0604020202020204" pitchFamily="34" charset="0"/>
              </a:rPr>
              <a:t>Autumn 2016</a:t>
            </a:r>
            <a:endParaRPr lang="en-AU" altLang="en-US" sz="1300">
              <a:latin typeface="Arial" panose="020B0604020202020204" pitchFamily="34" charset="0"/>
            </a:endParaRPr>
          </a:p>
        </p:txBody>
      </p:sp>
      <p:sp>
        <p:nvSpPr>
          <p:cNvPr id="23558" name="Footer Placeholder 5">
            <a:extLst>
              <a:ext uri="{FF2B5EF4-FFF2-40B4-BE49-F238E27FC236}">
                <a16:creationId xmlns:a16="http://schemas.microsoft.com/office/drawing/2014/main" id="{F75EF7ED-1326-49CD-AE42-E707E0839321}"/>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66763" indent="-293688">
              <a:spcBef>
                <a:spcPct val="30000"/>
              </a:spcBef>
              <a:defRPr sz="1200">
                <a:solidFill>
                  <a:schemeClr val="tx1"/>
                </a:solidFill>
                <a:latin typeface="Calibri" panose="020F0502020204030204" pitchFamily="34" charset="0"/>
              </a:defRPr>
            </a:lvl2pPr>
            <a:lvl3pPr marL="1182688" indent="-234950">
              <a:spcBef>
                <a:spcPct val="30000"/>
              </a:spcBef>
              <a:defRPr sz="1200">
                <a:solidFill>
                  <a:schemeClr val="tx1"/>
                </a:solidFill>
                <a:latin typeface="Calibri" panose="020F0502020204030204" pitchFamily="34" charset="0"/>
              </a:defRPr>
            </a:lvl3pPr>
            <a:lvl4pPr marL="1655763" indent="-234950">
              <a:spcBef>
                <a:spcPct val="30000"/>
              </a:spcBef>
              <a:defRPr sz="1200">
                <a:solidFill>
                  <a:schemeClr val="tx1"/>
                </a:solidFill>
                <a:latin typeface="Calibri" panose="020F0502020204030204" pitchFamily="34" charset="0"/>
              </a:defRPr>
            </a:lvl4pPr>
            <a:lvl5pPr marL="2130425" indent="-234950">
              <a:spcBef>
                <a:spcPct val="30000"/>
              </a:spcBef>
              <a:defRPr sz="1200">
                <a:solidFill>
                  <a:schemeClr val="tx1"/>
                </a:solidFill>
                <a:latin typeface="Calibri" panose="020F0502020204030204" pitchFamily="34" charset="0"/>
              </a:defRPr>
            </a:lvl5pPr>
            <a:lvl6pPr marL="2587625" indent="-234950" eaLnBrk="0" fontAlgn="base" hangingPunct="0">
              <a:spcBef>
                <a:spcPct val="30000"/>
              </a:spcBef>
              <a:spcAft>
                <a:spcPct val="0"/>
              </a:spcAft>
              <a:defRPr sz="1200">
                <a:solidFill>
                  <a:schemeClr val="tx1"/>
                </a:solidFill>
                <a:latin typeface="Calibri" panose="020F0502020204030204" pitchFamily="34" charset="0"/>
              </a:defRPr>
            </a:lvl6pPr>
            <a:lvl7pPr marL="3044825" indent="-234950" eaLnBrk="0" fontAlgn="base" hangingPunct="0">
              <a:spcBef>
                <a:spcPct val="30000"/>
              </a:spcBef>
              <a:spcAft>
                <a:spcPct val="0"/>
              </a:spcAft>
              <a:defRPr sz="1200">
                <a:solidFill>
                  <a:schemeClr val="tx1"/>
                </a:solidFill>
                <a:latin typeface="Calibri" panose="020F0502020204030204" pitchFamily="34" charset="0"/>
              </a:defRPr>
            </a:lvl7pPr>
            <a:lvl8pPr marL="3502025" indent="-234950" eaLnBrk="0" fontAlgn="base" hangingPunct="0">
              <a:spcBef>
                <a:spcPct val="30000"/>
              </a:spcBef>
              <a:spcAft>
                <a:spcPct val="0"/>
              </a:spcAft>
              <a:defRPr sz="1200">
                <a:solidFill>
                  <a:schemeClr val="tx1"/>
                </a:solidFill>
                <a:latin typeface="Calibri" panose="020F0502020204030204" pitchFamily="34" charset="0"/>
              </a:defRPr>
            </a:lvl8pPr>
            <a:lvl9pPr marL="3959225"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AU" altLang="en-US" sz="1300">
                <a:latin typeface="Arial" panose="020B0604020202020204" pitchFamily="34" charset="0"/>
              </a:rPr>
              <a:t>John Gardner</a:t>
            </a:r>
          </a:p>
        </p:txBody>
      </p:sp>
      <p:sp>
        <p:nvSpPr>
          <p:cNvPr id="23559" name="Slide Number Placeholder 6">
            <a:extLst>
              <a:ext uri="{FF2B5EF4-FFF2-40B4-BE49-F238E27FC236}">
                <a16:creationId xmlns:a16="http://schemas.microsoft.com/office/drawing/2014/main" id="{2CBDD4EF-5750-479C-8A63-AB70B1F0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66763" indent="-293688">
              <a:spcBef>
                <a:spcPct val="30000"/>
              </a:spcBef>
              <a:defRPr sz="1200">
                <a:solidFill>
                  <a:schemeClr val="tx1"/>
                </a:solidFill>
                <a:latin typeface="Calibri" panose="020F0502020204030204" pitchFamily="34" charset="0"/>
              </a:defRPr>
            </a:lvl2pPr>
            <a:lvl3pPr marL="1182688" indent="-234950">
              <a:spcBef>
                <a:spcPct val="30000"/>
              </a:spcBef>
              <a:defRPr sz="1200">
                <a:solidFill>
                  <a:schemeClr val="tx1"/>
                </a:solidFill>
                <a:latin typeface="Calibri" panose="020F0502020204030204" pitchFamily="34" charset="0"/>
              </a:defRPr>
            </a:lvl3pPr>
            <a:lvl4pPr marL="1655763" indent="-234950">
              <a:spcBef>
                <a:spcPct val="30000"/>
              </a:spcBef>
              <a:defRPr sz="1200">
                <a:solidFill>
                  <a:schemeClr val="tx1"/>
                </a:solidFill>
                <a:latin typeface="Calibri" panose="020F0502020204030204" pitchFamily="34" charset="0"/>
              </a:defRPr>
            </a:lvl4pPr>
            <a:lvl5pPr marL="2130425" indent="-234950">
              <a:spcBef>
                <a:spcPct val="30000"/>
              </a:spcBef>
              <a:defRPr sz="1200">
                <a:solidFill>
                  <a:schemeClr val="tx1"/>
                </a:solidFill>
                <a:latin typeface="Calibri" panose="020F0502020204030204" pitchFamily="34" charset="0"/>
              </a:defRPr>
            </a:lvl5pPr>
            <a:lvl6pPr marL="2587625" indent="-234950" eaLnBrk="0" fontAlgn="base" hangingPunct="0">
              <a:spcBef>
                <a:spcPct val="30000"/>
              </a:spcBef>
              <a:spcAft>
                <a:spcPct val="0"/>
              </a:spcAft>
              <a:defRPr sz="1200">
                <a:solidFill>
                  <a:schemeClr val="tx1"/>
                </a:solidFill>
                <a:latin typeface="Calibri" panose="020F0502020204030204" pitchFamily="34" charset="0"/>
              </a:defRPr>
            </a:lvl6pPr>
            <a:lvl7pPr marL="3044825" indent="-234950" eaLnBrk="0" fontAlgn="base" hangingPunct="0">
              <a:spcBef>
                <a:spcPct val="30000"/>
              </a:spcBef>
              <a:spcAft>
                <a:spcPct val="0"/>
              </a:spcAft>
              <a:defRPr sz="1200">
                <a:solidFill>
                  <a:schemeClr val="tx1"/>
                </a:solidFill>
                <a:latin typeface="Calibri" panose="020F0502020204030204" pitchFamily="34" charset="0"/>
              </a:defRPr>
            </a:lvl7pPr>
            <a:lvl8pPr marL="3502025" indent="-234950" eaLnBrk="0" fontAlgn="base" hangingPunct="0">
              <a:spcBef>
                <a:spcPct val="30000"/>
              </a:spcBef>
              <a:spcAft>
                <a:spcPct val="0"/>
              </a:spcAft>
              <a:defRPr sz="1200">
                <a:solidFill>
                  <a:schemeClr val="tx1"/>
                </a:solidFill>
                <a:latin typeface="Calibri" panose="020F0502020204030204" pitchFamily="34" charset="0"/>
              </a:defRPr>
            </a:lvl8pPr>
            <a:lvl9pPr marL="3959225" indent="-2349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D74081-DA33-4A2C-BC13-C98856F4AEBB}" type="slidenum">
              <a:rPr lang="en-AU" altLang="en-US" sz="1300">
                <a:latin typeface="Arial" panose="020B0604020202020204" pitchFamily="34" charset="0"/>
              </a:rPr>
              <a:pPr>
                <a:spcBef>
                  <a:spcPct val="0"/>
                </a:spcBef>
              </a:pPr>
              <a:t>12</a:t>
            </a:fld>
            <a:endParaRPr lang="en-AU" altLang="en-US" sz="1300">
              <a:latin typeface="Arial" panose="020B0604020202020204" pitchFamily="34" charset="0"/>
            </a:endParaRPr>
          </a:p>
        </p:txBody>
      </p:sp>
    </p:spTree>
    <p:extLst>
      <p:ext uri="{BB962C8B-B14F-4D97-AF65-F5344CB8AC3E}">
        <p14:creationId xmlns:p14="http://schemas.microsoft.com/office/powerpoint/2010/main" val="258204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E8FE5BEF-F34F-401C-AD05-C04F94287B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E13FAE12-4598-4014-9C16-4F9CB21454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00" name="Header Placeholder 3">
            <a:extLst>
              <a:ext uri="{FF2B5EF4-FFF2-40B4-BE49-F238E27FC236}">
                <a16:creationId xmlns:a16="http://schemas.microsoft.com/office/drawing/2014/main" id="{1C21CD8B-887B-4DD4-A2E9-B927B8135AB0}"/>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AU" altLang="en-US"/>
              <a:t>(c) UTS Design and Innovation Fundamentals</a:t>
            </a:r>
          </a:p>
        </p:txBody>
      </p:sp>
      <p:sp>
        <p:nvSpPr>
          <p:cNvPr id="29701" name="Date Placeholder 4">
            <a:extLst>
              <a:ext uri="{FF2B5EF4-FFF2-40B4-BE49-F238E27FC236}">
                <a16:creationId xmlns:a16="http://schemas.microsoft.com/office/drawing/2014/main" id="{ED1A1F85-B9DC-4BE1-8926-ECCC1B039B9B}"/>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Autumn 2016</a:t>
            </a:r>
            <a:endParaRPr lang="en-AU" altLang="en-US"/>
          </a:p>
        </p:txBody>
      </p:sp>
      <p:sp>
        <p:nvSpPr>
          <p:cNvPr id="29702" name="Footer Placeholder 5">
            <a:extLst>
              <a:ext uri="{FF2B5EF4-FFF2-40B4-BE49-F238E27FC236}">
                <a16:creationId xmlns:a16="http://schemas.microsoft.com/office/drawing/2014/main" id="{4995BFA7-D4A8-4BA8-BD8D-B49BC95F03E4}"/>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AU" altLang="en-US"/>
              <a:t>John Gardner</a:t>
            </a:r>
          </a:p>
        </p:txBody>
      </p:sp>
      <p:sp>
        <p:nvSpPr>
          <p:cNvPr id="29703" name="Slide Number Placeholder 6">
            <a:extLst>
              <a:ext uri="{FF2B5EF4-FFF2-40B4-BE49-F238E27FC236}">
                <a16:creationId xmlns:a16="http://schemas.microsoft.com/office/drawing/2014/main" id="{315348FA-1F72-4CCD-A17B-1B86DDD14E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A1CEB2E-BEDB-4F12-8C16-9C39745D07D8}" type="slidenum">
              <a:rPr lang="en-AU" altLang="en-US"/>
              <a:pPr/>
              <a:t>13</a:t>
            </a:fld>
            <a:endParaRPr lang="en-AU" altLang="en-US"/>
          </a:p>
        </p:txBody>
      </p:sp>
    </p:spTree>
    <p:extLst>
      <p:ext uri="{BB962C8B-B14F-4D97-AF65-F5344CB8AC3E}">
        <p14:creationId xmlns:p14="http://schemas.microsoft.com/office/powerpoint/2010/main" val="235167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A395600C-1838-4438-9EC3-12E2BD3CF133}" type="slidenum">
              <a:rPr lang="en-AU" smtClean="0"/>
              <a:pPr>
                <a:defRPr/>
              </a:pPr>
              <a:t>14</a:t>
            </a:fld>
            <a:endParaRPr lang="en-AU" dirty="0"/>
          </a:p>
        </p:txBody>
      </p:sp>
    </p:spTree>
    <p:extLst>
      <p:ext uri="{BB962C8B-B14F-4D97-AF65-F5344CB8AC3E}">
        <p14:creationId xmlns:p14="http://schemas.microsoft.com/office/powerpoint/2010/main" val="328033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A395600C-1838-4438-9EC3-12E2BD3CF133}" type="slidenum">
              <a:rPr lang="en-AU" smtClean="0"/>
              <a:pPr>
                <a:defRPr/>
              </a:pPr>
              <a:t>15</a:t>
            </a:fld>
            <a:endParaRPr lang="en-AU" dirty="0"/>
          </a:p>
        </p:txBody>
      </p:sp>
    </p:spTree>
    <p:extLst>
      <p:ext uri="{BB962C8B-B14F-4D97-AF65-F5344CB8AC3E}">
        <p14:creationId xmlns:p14="http://schemas.microsoft.com/office/powerpoint/2010/main" val="147353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A395600C-1838-4438-9EC3-12E2BD3CF133}" type="slidenum">
              <a:rPr lang="en-AU" smtClean="0"/>
              <a:pPr>
                <a:defRPr/>
              </a:pPr>
              <a:t>16</a:t>
            </a:fld>
            <a:endParaRPr lang="en-AU" dirty="0"/>
          </a:p>
        </p:txBody>
      </p:sp>
    </p:spTree>
    <p:extLst>
      <p:ext uri="{BB962C8B-B14F-4D97-AF65-F5344CB8AC3E}">
        <p14:creationId xmlns:p14="http://schemas.microsoft.com/office/powerpoint/2010/main" val="1935368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A395600C-1838-4438-9EC3-12E2BD3CF133}" type="slidenum">
              <a:rPr lang="en-AU" smtClean="0"/>
              <a:pPr>
                <a:defRPr/>
              </a:pPr>
              <a:t>17</a:t>
            </a:fld>
            <a:endParaRPr lang="en-AU" dirty="0"/>
          </a:p>
        </p:txBody>
      </p:sp>
    </p:spTree>
    <p:extLst>
      <p:ext uri="{BB962C8B-B14F-4D97-AF65-F5344CB8AC3E}">
        <p14:creationId xmlns:p14="http://schemas.microsoft.com/office/powerpoint/2010/main" val="105207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A395600C-1838-4438-9EC3-12E2BD3CF133}" type="slidenum">
              <a:rPr lang="en-AU" smtClean="0"/>
              <a:pPr>
                <a:defRPr/>
              </a:pPr>
              <a:t>18</a:t>
            </a:fld>
            <a:endParaRPr lang="en-AU" dirty="0"/>
          </a:p>
        </p:txBody>
      </p:sp>
    </p:spTree>
    <p:extLst>
      <p:ext uri="{BB962C8B-B14F-4D97-AF65-F5344CB8AC3E}">
        <p14:creationId xmlns:p14="http://schemas.microsoft.com/office/powerpoint/2010/main" val="393892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pPr>
              <a:defRPr/>
            </a:pPr>
            <a:endParaRPr lang="en-AU" dirty="0"/>
          </a:p>
        </p:txBody>
      </p:sp>
      <p:sp>
        <p:nvSpPr>
          <p:cNvPr id="5" name="Slide Number Placeholder 4"/>
          <p:cNvSpPr>
            <a:spLocks noGrp="1"/>
          </p:cNvSpPr>
          <p:nvPr>
            <p:ph type="sldNum" sz="quarter" idx="11"/>
          </p:nvPr>
        </p:nvSpPr>
        <p:spPr/>
        <p:txBody>
          <a:bodyPr/>
          <a:lstStyle/>
          <a:p>
            <a:pPr>
              <a:defRPr/>
            </a:pPr>
            <a:fld id="{A395600C-1838-4438-9EC3-12E2BD3CF133}" type="slidenum">
              <a:rPr lang="en-AU" smtClean="0"/>
              <a:pPr>
                <a:defRPr/>
              </a:pPr>
              <a:t>19</a:t>
            </a:fld>
            <a:endParaRPr lang="en-AU" dirty="0"/>
          </a:p>
        </p:txBody>
      </p:sp>
    </p:spTree>
    <p:extLst>
      <p:ext uri="{BB962C8B-B14F-4D97-AF65-F5344CB8AC3E}">
        <p14:creationId xmlns:p14="http://schemas.microsoft.com/office/powerpoint/2010/main" val="3567138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07080" y="4956050"/>
            <a:ext cx="8093365" cy="916230"/>
          </a:xfrm>
          <a:effectLst/>
        </p:spPr>
        <p:txBody>
          <a:bodyPr>
            <a:normAutofit/>
          </a:bodyPr>
          <a:lstStyle>
            <a:lvl1pPr algn="l">
              <a:defRPr sz="3600">
                <a:solidFill>
                  <a:schemeClr val="bg1"/>
                </a:solidFill>
                <a:effectLst>
                  <a:outerShdw blurRad="50800" dist="38100" dir="2700000" algn="tl" rotWithShape="0">
                    <a:prstClr val="black">
                      <a:alpha val="60000"/>
                    </a:prstClr>
                  </a:outerShdw>
                </a:effectLst>
              </a:defRPr>
            </a:lvl1pPr>
          </a:lstStyle>
          <a:p>
            <a:r>
              <a:rPr lang="en-US" dirty="0"/>
              <a:t>Click to edit Master title style</a:t>
            </a:r>
          </a:p>
        </p:txBody>
      </p:sp>
      <p:sp>
        <p:nvSpPr>
          <p:cNvPr id="3" name="Subtitle 2"/>
          <p:cNvSpPr>
            <a:spLocks noGrp="1"/>
          </p:cNvSpPr>
          <p:nvPr>
            <p:ph type="subTitle" idx="1"/>
          </p:nvPr>
        </p:nvSpPr>
        <p:spPr>
          <a:xfrm>
            <a:off x="898236" y="5872280"/>
            <a:ext cx="8102210" cy="610820"/>
          </a:xfrm>
        </p:spPr>
        <p:txBody>
          <a:bodyPr>
            <a:normAutofit/>
          </a:bodyPr>
          <a:lstStyle>
            <a:lvl1pPr marL="0" indent="0" algn="l">
              <a:buNone/>
              <a:defRPr sz="280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985720"/>
            <a:ext cx="7940660" cy="763525"/>
          </a:xfrm>
        </p:spPr>
        <p:txBody>
          <a:bodyPr>
            <a:normAutofit/>
          </a:bodyPr>
          <a:lstStyle>
            <a:lvl1pPr algn="l">
              <a:defRPr sz="3600">
                <a:solidFill>
                  <a:srgbClr val="659200"/>
                </a:solidFill>
                <a:effectLst/>
              </a:defRPr>
            </a:lvl1pPr>
          </a:lstStyle>
          <a:p>
            <a:r>
              <a:rPr lang="en-US" dirty="0"/>
              <a:t>Click to edit Master title style</a:t>
            </a:r>
          </a:p>
        </p:txBody>
      </p:sp>
      <p:sp>
        <p:nvSpPr>
          <p:cNvPr id="3" name="Content Placeholder 2"/>
          <p:cNvSpPr>
            <a:spLocks noGrp="1"/>
          </p:cNvSpPr>
          <p:nvPr>
            <p:ph idx="1"/>
          </p:nvPr>
        </p:nvSpPr>
        <p:spPr>
          <a:xfrm>
            <a:off x="601670" y="1749245"/>
            <a:ext cx="7940661" cy="4428446"/>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6790" y="527605"/>
            <a:ext cx="6719020" cy="763525"/>
          </a:xfrm>
        </p:spPr>
        <p:txBody>
          <a:bodyPr>
            <a:normAutofit/>
          </a:bodyPr>
          <a:lstStyle>
            <a:lvl1pPr algn="l">
              <a:defRPr sz="3600">
                <a:solidFill>
                  <a:srgbClr val="659200"/>
                </a:solidFill>
                <a:effectLst/>
              </a:defRPr>
            </a:lvl1pPr>
          </a:lstStyle>
          <a:p>
            <a:r>
              <a:rPr lang="en-US" dirty="0"/>
              <a:t>Click to edit Master title style</a:t>
            </a:r>
          </a:p>
        </p:txBody>
      </p:sp>
      <p:sp>
        <p:nvSpPr>
          <p:cNvPr id="3" name="Content Placeholder 2"/>
          <p:cNvSpPr>
            <a:spLocks noGrp="1"/>
          </p:cNvSpPr>
          <p:nvPr>
            <p:ph idx="1"/>
          </p:nvPr>
        </p:nvSpPr>
        <p:spPr>
          <a:xfrm>
            <a:off x="1823310" y="1443835"/>
            <a:ext cx="6719020" cy="4733855"/>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985720"/>
            <a:ext cx="8229600" cy="722810"/>
          </a:xfrm>
        </p:spPr>
        <p:txBody>
          <a:bodyPr>
            <a:normAutofit/>
          </a:bodyPr>
          <a:lstStyle>
            <a:lvl1pPr algn="l">
              <a:defRPr sz="3600">
                <a:solidFill>
                  <a:srgbClr val="659200"/>
                </a:solidFill>
                <a:effectLst/>
              </a:defRPr>
            </a:lvl1pPr>
          </a:lstStyle>
          <a:p>
            <a:r>
              <a:rPr lang="en-US" dirty="0"/>
              <a:t>Click to edit Master title style</a:t>
            </a:r>
          </a:p>
        </p:txBody>
      </p:sp>
      <p:sp>
        <p:nvSpPr>
          <p:cNvPr id="3" name="Text Placeholder 2"/>
          <p:cNvSpPr>
            <a:spLocks noGrp="1"/>
          </p:cNvSpPr>
          <p:nvPr>
            <p:ph type="body" idx="1"/>
          </p:nvPr>
        </p:nvSpPr>
        <p:spPr>
          <a:xfrm>
            <a:off x="448965" y="1780719"/>
            <a:ext cx="4123035" cy="571629"/>
          </a:xfrm>
        </p:spPr>
        <p:txBody>
          <a:bodyPr anchor="b"/>
          <a:lstStyle>
            <a:lvl1pPr marL="0" indent="0" algn="ctr">
              <a:buNone/>
              <a:defRPr sz="2400" b="1">
                <a:solidFill>
                  <a:srgbClr val="6592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391539"/>
            <a:ext cx="4123035" cy="335951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780720"/>
            <a:ext cx="4106566" cy="571630"/>
          </a:xfrm>
        </p:spPr>
        <p:txBody>
          <a:bodyPr anchor="b"/>
          <a:lstStyle>
            <a:lvl1pPr marL="0" indent="0" algn="ctr">
              <a:buNone/>
              <a:defRPr sz="2400" b="1">
                <a:solidFill>
                  <a:srgbClr val="6592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91540"/>
            <a:ext cx="4106566" cy="335951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5/6/2020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bc.net.au/news/2016-03-01/manning-what-went-wrong-with-the-nbn/7210408" TargetMode="External"/><Relationship Id="rId2" Type="http://schemas.openxmlformats.org/officeDocument/2006/relationships/hyperlink" Target="https://delimiter.com.au/2016/02/29/delimiter-publishes-nbn-cos-internal-fttn-status-repor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www.iep.utm.edu/fallacy/" TargetMode="External"/><Relationship Id="rId5" Type="http://schemas.openxmlformats.org/officeDocument/2006/relationships/hyperlink" Target="http://www.iep.utm.edu/fallacy/#H6" TargetMode="External"/><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hyperlink" Target="http://www.iep.utm.edu/fallacy/" TargetMode="External"/><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media" Target="../media/media10.m4a"/><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0.m4a"/></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4.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hyperlink" Target="http://www.themorningbulletin.com.au/news/pros-and-cons-online-shopping-and-selling-goods/2080166/"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23.jpeg"/><Relationship Id="rId4" Type="http://schemas.openxmlformats.org/officeDocument/2006/relationships/hyperlink" Target="http://www.mirror.co.uk/money/online-ticket-sellers-getting-away-6675390"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png"/><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png"/><Relationship Id="rId5" Type="http://schemas.openxmlformats.org/officeDocument/2006/relationships/image" Target="../media/image23.jpeg"/><Relationship Id="rId4"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ip.scitation.org/doi/pdf/10.1063/1.5002892" TargetMode="External"/><Relationship Id="rId2" Type="http://schemas.openxmlformats.org/officeDocument/2006/relationships/hyperlink" Target="https://sputniknews.com/society/201803251062882882-scientists-neural-networks-human-ambigu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cio.com.au/article/533532/why_it_projects_really_fai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afr.com/news/politics/qld-claims-payroll-project-too-complex-for-ibm-20150826-gj7vd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6835" y="0"/>
            <a:ext cx="5182820" cy="1068935"/>
          </a:xfrm>
        </p:spPr>
        <p:txBody>
          <a:bodyPr>
            <a:noAutofit/>
          </a:bodyPr>
          <a:lstStyle/>
          <a:p>
            <a:br>
              <a:rPr lang="en-US" sz="3200" dirty="0"/>
            </a:br>
            <a:r>
              <a:rPr lang="en-US" sz="3200" dirty="0"/>
              <a:t>SIT105 – Thinking Technology and Design</a:t>
            </a:r>
            <a:br>
              <a:rPr lang="en-US" sz="3200" dirty="0"/>
            </a:br>
            <a:r>
              <a:rPr lang="en-US" sz="3200" u="sng" dirty="0">
                <a:solidFill>
                  <a:srgbClr val="FFFF00"/>
                </a:solidFill>
              </a:rPr>
              <a:t>Class 04</a:t>
            </a:r>
            <a:endParaRPr lang="en-US" sz="3200" u="sng" dirty="0">
              <a:solidFill>
                <a:srgbClr val="FFFF00"/>
              </a:solidFill>
              <a:effectLst>
                <a:outerShdw blurRad="50800" dist="38100" dir="2700000" algn="tl" rotWithShape="0">
                  <a:prstClr val="black">
                    <a:alpha val="65000"/>
                  </a:prstClr>
                </a:outerShdw>
              </a:effectLst>
            </a:endParaRPr>
          </a:p>
        </p:txBody>
      </p:sp>
      <p:sp>
        <p:nvSpPr>
          <p:cNvPr id="4" name="Rectangle 3"/>
          <p:cNvSpPr/>
          <p:nvPr/>
        </p:nvSpPr>
        <p:spPr>
          <a:xfrm>
            <a:off x="296260" y="5371245"/>
            <a:ext cx="3010815" cy="1200329"/>
          </a:xfrm>
          <a:prstGeom prst="rect">
            <a:avLst/>
          </a:prstGeom>
        </p:spPr>
        <p:txBody>
          <a:bodyPr wrap="square">
            <a:spAutoFit/>
          </a:bodyPr>
          <a:lstStyle/>
          <a:p>
            <a:pPr>
              <a:buNone/>
            </a:pPr>
            <a:r>
              <a:rPr lang="en-AU" sz="2400" b="1" i="1" dirty="0">
                <a:solidFill>
                  <a:srgbClr val="FFFF00"/>
                </a:solidFill>
              </a:rPr>
              <a:t>General, Vague &amp; Ambiguous Statements</a:t>
            </a:r>
            <a:endParaRPr lang="en-US" sz="2400" b="1" i="1" dirty="0">
              <a:solidFill>
                <a:srgbClr val="FFFF00"/>
              </a:solidFill>
            </a:endParaRPr>
          </a:p>
        </p:txBody>
      </p:sp>
      <p:sp>
        <p:nvSpPr>
          <p:cNvPr id="7" name="Subtitle 2">
            <a:extLst>
              <a:ext uri="{FF2B5EF4-FFF2-40B4-BE49-F238E27FC236}">
                <a16:creationId xmlns:a16="http://schemas.microsoft.com/office/drawing/2014/main" id="{25D66861-1D42-440A-814E-75DDFE9EB707}"/>
              </a:ext>
            </a:extLst>
          </p:cNvPr>
          <p:cNvSpPr txBox="1">
            <a:spLocks/>
          </p:cNvSpPr>
          <p:nvPr/>
        </p:nvSpPr>
        <p:spPr>
          <a:xfrm>
            <a:off x="4113885" y="5414165"/>
            <a:ext cx="4733855" cy="61082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effectLst/>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a:solidFill>
                  <a:schemeClr val="bg1"/>
                </a:solidFill>
                <a:effectLst>
                  <a:outerShdw blurRad="50800" dist="38100" dir="2700000" algn="tl" rotWithShape="0">
                    <a:prstClr val="black">
                      <a:alpha val="60000"/>
                    </a:prstClr>
                  </a:outerShdw>
                </a:effectLst>
                <a:latin typeface="+mj-lt"/>
                <a:ea typeface="+mj-ea"/>
                <a:cs typeface="+mj-cs"/>
              </a:rPr>
              <a:t>Dr</a:t>
            </a:r>
            <a:r>
              <a:rPr lang="en-GB" altLang="zh-CN">
                <a:solidFill>
                  <a:schemeClr val="bg1"/>
                </a:solidFill>
                <a:effectLst>
                  <a:outerShdw blurRad="50800" dist="38100" dir="2700000" algn="tl" rotWithShape="0">
                    <a:prstClr val="black">
                      <a:alpha val="60000"/>
                    </a:prstClr>
                  </a:outerShdw>
                </a:effectLst>
                <a:latin typeface="+mj-lt"/>
                <a:ea typeface="+mj-ea"/>
                <a:cs typeface="+mj-cs"/>
              </a:rPr>
              <a:t>. Frank Jiang</a:t>
            </a:r>
          </a:p>
          <a:p>
            <a:r>
              <a:rPr lang="en-US">
                <a:solidFill>
                  <a:schemeClr val="bg1"/>
                </a:solidFill>
                <a:effectLst>
                  <a:outerShdw blurRad="50800" dist="38100" dir="2700000" algn="tl" rotWithShape="0">
                    <a:prstClr val="black">
                      <a:alpha val="60000"/>
                    </a:prstClr>
                  </a:outerShdw>
                </a:effectLst>
                <a:latin typeface="+mj-lt"/>
                <a:ea typeface="+mj-ea"/>
                <a:cs typeface="+mj-cs"/>
              </a:rPr>
              <a:t>Frank.Jiang@deakin.edu.au</a:t>
            </a:r>
          </a:p>
          <a:p>
            <a:r>
              <a:rPr lang="en-GB" altLang="zh-CN">
                <a:solidFill>
                  <a:schemeClr val="bg1"/>
                </a:solidFill>
                <a:effectLst>
                  <a:outerShdw blurRad="50800" dist="38100" dir="2700000" algn="tl" rotWithShape="0">
                    <a:prstClr val="black">
                      <a:alpha val="60000"/>
                    </a:prstClr>
                  </a:outerShdw>
                </a:effectLst>
                <a:latin typeface="+mj-lt"/>
                <a:ea typeface="+mj-ea"/>
                <a:cs typeface="+mj-cs"/>
              </a:rPr>
              <a:t> </a:t>
            </a:r>
            <a:endParaRPr lang="en-US" altLang="zh-CN" dirty="0">
              <a:solidFill>
                <a:schemeClr val="bg1"/>
              </a:solidFill>
              <a:effectLst>
                <a:outerShdw blurRad="50800" dist="38100" dir="2700000" algn="tl" rotWithShape="0">
                  <a:prstClr val="black">
                    <a:alpha val="60000"/>
                  </a:prstClr>
                </a:outerShdw>
              </a:effectLst>
              <a:latin typeface="+mj-lt"/>
              <a:ea typeface="+mj-ea"/>
              <a:cs typeface="+mj-cs"/>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50" y="69490"/>
            <a:ext cx="5191970" cy="916230"/>
          </a:xfrm>
        </p:spPr>
        <p:style>
          <a:lnRef idx="2">
            <a:schemeClr val="accent3"/>
          </a:lnRef>
          <a:fillRef idx="1">
            <a:schemeClr val="lt1"/>
          </a:fillRef>
          <a:effectRef idx="0">
            <a:schemeClr val="accent3"/>
          </a:effectRef>
          <a:fontRef idx="minor">
            <a:schemeClr val="dk1"/>
          </a:fontRef>
        </p:style>
        <p:txBody>
          <a:bodyPr>
            <a:normAutofit fontScale="90000"/>
          </a:bodyPr>
          <a:lstStyle/>
          <a:p>
            <a:r>
              <a:rPr lang="en-AU" b="1" u="sng" dirty="0"/>
              <a:t>Case Study: </a:t>
            </a:r>
            <a:br>
              <a:rPr lang="en-AU" b="1" dirty="0"/>
            </a:br>
            <a:r>
              <a:rPr lang="en-AU" b="1" dirty="0"/>
              <a:t>National Broadband Network</a:t>
            </a:r>
          </a:p>
        </p:txBody>
      </p:sp>
      <p:sp>
        <p:nvSpPr>
          <p:cNvPr id="3" name="Content Placeholder 2"/>
          <p:cNvSpPr>
            <a:spLocks noGrp="1"/>
          </p:cNvSpPr>
          <p:nvPr>
            <p:ph idx="1"/>
          </p:nvPr>
        </p:nvSpPr>
        <p:spPr>
          <a:xfrm>
            <a:off x="64158" y="1153663"/>
            <a:ext cx="8398777" cy="5065319"/>
          </a:xfrm>
        </p:spPr>
        <p:txBody>
          <a:bodyPr>
            <a:noAutofit/>
          </a:bodyPr>
          <a:lstStyle/>
          <a:p>
            <a:r>
              <a:rPr lang="en-AU" sz="1850" dirty="0"/>
              <a:t> A </a:t>
            </a:r>
            <a:r>
              <a:rPr lang="en-AU" sz="1850" dirty="0">
                <a:hlinkClick r:id="rId2"/>
              </a:rPr>
              <a:t>leaked internal document</a:t>
            </a:r>
            <a:r>
              <a:rPr lang="en-AU" sz="1850" dirty="0"/>
              <a:t> revealing that the NBN's rollout of fibre-to-the-node has </a:t>
            </a:r>
            <a:r>
              <a:rPr lang="en-AU" sz="1850" dirty="0">
                <a:solidFill>
                  <a:srgbClr val="659200"/>
                </a:solidFill>
              </a:rPr>
              <a:t>been well behind schedule </a:t>
            </a:r>
            <a:r>
              <a:rPr lang="en-AU" sz="1850" dirty="0"/>
              <a:t>is further confirmation that Malcolm Turnbull's version of the NBN is </a:t>
            </a:r>
            <a:r>
              <a:rPr lang="en-AU" sz="1850" dirty="0">
                <a:solidFill>
                  <a:srgbClr val="659200"/>
                </a:solidFill>
              </a:rPr>
              <a:t>proving to be much more expensive to deliver </a:t>
            </a:r>
            <a:r>
              <a:rPr lang="en-AU" sz="1850" dirty="0"/>
              <a:t>than was originally hoped.</a:t>
            </a:r>
          </a:p>
          <a:p>
            <a:r>
              <a:rPr lang="en-AU" sz="1850" dirty="0"/>
              <a:t>The network has blown out twice in projected cost - first, from $29.5 billion to $41 billion, and then last year to "up to" $56 billion. And instead of delivering 25 Mbps by 2016, now the network isn't expected to be finished until 2020</a:t>
            </a:r>
          </a:p>
          <a:p>
            <a:r>
              <a:rPr lang="en-AU" sz="1850" i="1" dirty="0">
                <a:solidFill>
                  <a:srgbClr val="659200"/>
                </a:solidFill>
              </a:rPr>
              <a:t>Some issues discovered with relation to not understanding requirements with this project are:</a:t>
            </a:r>
          </a:p>
          <a:p>
            <a:pPr lvl="1"/>
            <a:r>
              <a:rPr lang="en-AU" sz="1850" i="1" dirty="0"/>
              <a:t>Bad advice on the design of the network in terms of best technology (copper wire integration)</a:t>
            </a:r>
          </a:p>
          <a:p>
            <a:pPr lvl="1"/>
            <a:r>
              <a:rPr lang="en-AU" sz="1850" i="1" dirty="0"/>
              <a:t>Trouble negotiating a one-off deal with Telstra  to use copper wires</a:t>
            </a:r>
          </a:p>
          <a:p>
            <a:pPr lvl="1"/>
            <a:r>
              <a:rPr lang="en-AU" sz="1850" i="1" dirty="0"/>
              <a:t>Lack of any market discipline: there was no attempt to target those areas that were readiest to pay for fast broadband</a:t>
            </a:r>
          </a:p>
          <a:p>
            <a:pPr lvl="1"/>
            <a:r>
              <a:rPr lang="en-AU" sz="1850" i="1" dirty="0"/>
              <a:t>The NBN's computers had to be upgraded to cope with the extra complexity of integrating the new mix of connection technologies</a:t>
            </a:r>
          </a:p>
        </p:txBody>
      </p:sp>
      <p:sp>
        <p:nvSpPr>
          <p:cNvPr id="4" name="Rectangle 3"/>
          <p:cNvSpPr/>
          <p:nvPr/>
        </p:nvSpPr>
        <p:spPr>
          <a:xfrm>
            <a:off x="64158" y="6412635"/>
            <a:ext cx="9176371" cy="369332"/>
          </a:xfrm>
          <a:prstGeom prst="rect">
            <a:avLst/>
          </a:prstGeom>
        </p:spPr>
        <p:txBody>
          <a:bodyPr wrap="square">
            <a:spAutoFit/>
          </a:bodyPr>
          <a:lstStyle/>
          <a:p>
            <a:r>
              <a:rPr lang="en-AU" dirty="0">
                <a:hlinkClick r:id="rId3"/>
              </a:rPr>
              <a:t>http://www.abc.net.au/news/2016-03-01/manning-what-went-wrong-with-the-nbn/7210408</a:t>
            </a:r>
            <a:endParaRPr lang="en-AU" dirty="0"/>
          </a:p>
        </p:txBody>
      </p:sp>
      <p:pic>
        <p:nvPicPr>
          <p:cNvPr id="5" name="Picture 4"/>
          <p:cNvPicPr>
            <a:picLocks noChangeAspect="1"/>
          </p:cNvPicPr>
          <p:nvPr/>
        </p:nvPicPr>
        <p:blipFill>
          <a:blip r:embed="rId4"/>
          <a:stretch>
            <a:fillRect/>
          </a:stretch>
        </p:blipFill>
        <p:spPr>
          <a:xfrm>
            <a:off x="7185806" y="-13433"/>
            <a:ext cx="1883508" cy="999153"/>
          </a:xfrm>
          <a:prstGeom prst="rect">
            <a:avLst/>
          </a:prstGeom>
        </p:spPr>
      </p:pic>
    </p:spTree>
    <p:extLst>
      <p:ext uri="{BB962C8B-B14F-4D97-AF65-F5344CB8AC3E}">
        <p14:creationId xmlns:p14="http://schemas.microsoft.com/office/powerpoint/2010/main" val="2534755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749245"/>
            <a:ext cx="7940661" cy="4581150"/>
          </a:xfrm>
        </p:spPr>
        <p:txBody>
          <a:bodyPr>
            <a:normAutofit/>
          </a:bodyPr>
          <a:lstStyle/>
          <a:p>
            <a:endParaRPr lang="en-US" dirty="0">
              <a:solidFill>
                <a:srgbClr val="659200"/>
              </a:solidFill>
            </a:endParaRPr>
          </a:p>
          <a:p>
            <a:endParaRPr lang="en-US" dirty="0"/>
          </a:p>
          <a:p>
            <a:endParaRPr lang="en-US" dirty="0"/>
          </a:p>
          <a:p>
            <a:endParaRPr lang="en-US" dirty="0"/>
          </a:p>
          <a:p>
            <a:endParaRPr lang="en-US" dirty="0"/>
          </a:p>
        </p:txBody>
      </p:sp>
      <p:sp>
        <p:nvSpPr>
          <p:cNvPr id="6" name="Cloud Callout 5"/>
          <p:cNvSpPr/>
          <p:nvPr/>
        </p:nvSpPr>
        <p:spPr>
          <a:xfrm>
            <a:off x="754375" y="1901950"/>
            <a:ext cx="7635250" cy="4275741"/>
          </a:xfrm>
          <a:prstGeom prst="cloudCallout">
            <a:avLst>
              <a:gd name="adj1" fmla="val -41549"/>
              <a:gd name="adj2" fmla="val 5975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6000" dirty="0"/>
          </a:p>
          <a:p>
            <a:pPr algn="ctr"/>
            <a:r>
              <a:rPr lang="en-AU" sz="6000" dirty="0"/>
              <a:t>Clarifying your Language!</a:t>
            </a:r>
            <a:endParaRPr lang="en-AU" sz="3600" dirty="0"/>
          </a:p>
          <a:p>
            <a:pPr algn="ctr"/>
            <a:br>
              <a:rPr lang="en-AU" sz="3600" dirty="0"/>
            </a:br>
            <a:endParaRPr lang="en-AU" sz="3600" dirty="0"/>
          </a:p>
        </p:txBody>
      </p:sp>
    </p:spTree>
    <p:extLst>
      <p:ext uri="{BB962C8B-B14F-4D97-AF65-F5344CB8AC3E}">
        <p14:creationId xmlns:p14="http://schemas.microsoft.com/office/powerpoint/2010/main" val="364976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52A4DB9-3D92-45FE-8166-22AE229C0C89}"/>
              </a:ext>
            </a:extLst>
          </p:cNvPr>
          <p:cNvSpPr>
            <a:spLocks noGrp="1" noChangeArrowheads="1"/>
          </p:cNvSpPr>
          <p:nvPr>
            <p:ph type="title"/>
          </p:nvPr>
        </p:nvSpPr>
        <p:spPr/>
        <p:txBody>
          <a:bodyPr>
            <a:normAutofit fontScale="90000"/>
          </a:bodyPr>
          <a:lstStyle/>
          <a:p>
            <a:pPr eaLnBrk="1" hangingPunct="1"/>
            <a:r>
              <a:rPr lang="en-AU" altLang="en-US"/>
              <a:t>Customer Needs Statement</a:t>
            </a:r>
            <a:br>
              <a:rPr lang="en-AU" altLang="en-US"/>
            </a:br>
            <a:r>
              <a:rPr lang="en-AU" altLang="en-US" sz="2800"/>
              <a:t>Example – Water Filter Bottle</a:t>
            </a:r>
          </a:p>
        </p:txBody>
      </p:sp>
      <p:pic>
        <p:nvPicPr>
          <p:cNvPr id="6147" name="Picture 3">
            <a:extLst>
              <a:ext uri="{FF2B5EF4-FFF2-40B4-BE49-F238E27FC236}">
                <a16:creationId xmlns:a16="http://schemas.microsoft.com/office/drawing/2014/main" id="{08A7DF8A-3C3F-40DF-B984-9C9633B5F068}"/>
              </a:ext>
            </a:extLst>
          </p:cNvPr>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1059785" y="1989138"/>
            <a:ext cx="7176775" cy="4507989"/>
          </a:xfrm>
        </p:spPr>
      </p:pic>
      <p:sp>
        <p:nvSpPr>
          <p:cNvPr id="6148" name="Text Box 4">
            <a:extLst>
              <a:ext uri="{FF2B5EF4-FFF2-40B4-BE49-F238E27FC236}">
                <a16:creationId xmlns:a16="http://schemas.microsoft.com/office/drawing/2014/main" id="{BAA71E76-6E93-491B-B0D1-FB344AE018A3}"/>
              </a:ext>
            </a:extLst>
          </p:cNvPr>
          <p:cNvSpPr txBox="1">
            <a:spLocks noChangeArrowheads="1"/>
          </p:cNvSpPr>
          <p:nvPr/>
        </p:nvSpPr>
        <p:spPr bwMode="auto">
          <a:xfrm>
            <a:off x="5867400" y="5876925"/>
            <a:ext cx="2016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r" eaLnBrk="1" hangingPunct="1">
              <a:spcBef>
                <a:spcPct val="50000"/>
              </a:spcBef>
              <a:buClrTx/>
              <a:buSzTx/>
              <a:buFontTx/>
              <a:buNone/>
            </a:pPr>
            <a:r>
              <a:rPr lang="en-AU" altLang="en-US" sz="1400"/>
              <a:t>Ulrich and Eppinger</a:t>
            </a:r>
          </a:p>
        </p:txBody>
      </p:sp>
      <p:sp>
        <p:nvSpPr>
          <p:cNvPr id="6150" name="Slide Number Placeholder 1">
            <a:extLst>
              <a:ext uri="{FF2B5EF4-FFF2-40B4-BE49-F238E27FC236}">
                <a16:creationId xmlns:a16="http://schemas.microsoft.com/office/drawing/2014/main" id="{19A630E8-2866-4B04-8C5F-D3FC0C3E580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1C12C93-B860-4F79-BAA0-2D7628D56B87}" type="slidenum">
              <a:rPr lang="en-AU" altLang="en-US" sz="1400"/>
              <a:pPr>
                <a:spcBef>
                  <a:spcPct val="0"/>
                </a:spcBef>
                <a:buClrTx/>
                <a:buSzTx/>
                <a:buFontTx/>
                <a:buNone/>
              </a:pPr>
              <a:t>12</a:t>
            </a:fld>
            <a:endParaRPr lang="en-AU" altLang="en-US" sz="1400"/>
          </a:p>
        </p:txBody>
      </p:sp>
      <p:sp>
        <p:nvSpPr>
          <p:cNvPr id="2" name="Rectangle 1">
            <a:extLst>
              <a:ext uri="{FF2B5EF4-FFF2-40B4-BE49-F238E27FC236}">
                <a16:creationId xmlns:a16="http://schemas.microsoft.com/office/drawing/2014/main" id="{F728B795-E079-4D0E-9C03-8C4ACD8BA36C}"/>
              </a:ext>
            </a:extLst>
          </p:cNvPr>
          <p:cNvSpPr/>
          <p:nvPr/>
        </p:nvSpPr>
        <p:spPr>
          <a:xfrm rot="1563931">
            <a:off x="7329488" y="411163"/>
            <a:ext cx="1439862" cy="431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AU" dirty="0"/>
              <a:t>REVISION</a:t>
            </a:r>
          </a:p>
        </p:txBody>
      </p:sp>
      <p:pic>
        <p:nvPicPr>
          <p:cNvPr id="4" name="Recorded Sound">
            <a:hlinkClick r:id="" action="ppaction://media"/>
            <a:extLst>
              <a:ext uri="{FF2B5EF4-FFF2-40B4-BE49-F238E27FC236}">
                <a16:creationId xmlns:a16="http://schemas.microsoft.com/office/drawing/2014/main" id="{2D2F91D8-8EEA-4F24-87F9-E9B4059544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2819400"/>
            <a:ext cx="609600" cy="609600"/>
          </a:xfrm>
          <a:prstGeom prst="rect">
            <a:avLst/>
          </a:prstGeom>
        </p:spPr>
      </p:pic>
    </p:spTree>
    <p:extLst>
      <p:ext uri="{BB962C8B-B14F-4D97-AF65-F5344CB8AC3E}">
        <p14:creationId xmlns:p14="http://schemas.microsoft.com/office/powerpoint/2010/main" val="38482928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2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4A11CB1-FF58-48BF-BDA5-E04C299DB27A}"/>
              </a:ext>
            </a:extLst>
          </p:cNvPr>
          <p:cNvSpPr>
            <a:spLocks noGrp="1"/>
          </p:cNvSpPr>
          <p:nvPr>
            <p:ph type="title"/>
          </p:nvPr>
        </p:nvSpPr>
        <p:spPr/>
        <p:txBody>
          <a:bodyPr>
            <a:normAutofit fontScale="90000"/>
          </a:bodyPr>
          <a:lstStyle/>
          <a:p>
            <a:r>
              <a:rPr lang="en-AU" altLang="en-US" dirty="0"/>
              <a:t>Quality and Test Plan for your Requirements</a:t>
            </a:r>
          </a:p>
        </p:txBody>
      </p:sp>
      <p:sp>
        <p:nvSpPr>
          <p:cNvPr id="17411" name="Content Placeholder 2">
            <a:extLst>
              <a:ext uri="{FF2B5EF4-FFF2-40B4-BE49-F238E27FC236}">
                <a16:creationId xmlns:a16="http://schemas.microsoft.com/office/drawing/2014/main" id="{9F65D770-41CC-4290-9DAF-1DA740C54EBC}"/>
              </a:ext>
            </a:extLst>
          </p:cNvPr>
          <p:cNvSpPr>
            <a:spLocks noGrp="1"/>
          </p:cNvSpPr>
          <p:nvPr>
            <p:ph idx="1"/>
          </p:nvPr>
        </p:nvSpPr>
        <p:spPr/>
        <p:txBody>
          <a:bodyPr>
            <a:normAutofit lnSpcReduction="10000"/>
          </a:bodyPr>
          <a:lstStyle/>
          <a:p>
            <a:pPr eaLnBrk="1" hangingPunct="1">
              <a:lnSpc>
                <a:spcPct val="80000"/>
              </a:lnSpc>
            </a:pPr>
            <a:r>
              <a:rPr lang="en-US" altLang="en-US" sz="2800" dirty="0"/>
              <a:t>Validate Requirements; inspect for common defects and able to answer </a:t>
            </a:r>
            <a:r>
              <a:rPr lang="en-US" altLang="en-US" sz="2800" b="1" dirty="0"/>
              <a:t>yes</a:t>
            </a:r>
            <a:r>
              <a:rPr lang="en-US" altLang="en-US" sz="2800" dirty="0"/>
              <a:t> to the following questions:</a:t>
            </a:r>
          </a:p>
          <a:p>
            <a:pPr lvl="1" eaLnBrk="1" hangingPunct="1">
              <a:lnSpc>
                <a:spcPct val="80000"/>
              </a:lnSpc>
            </a:pPr>
            <a:r>
              <a:rPr lang="en-AU" altLang="en-US" sz="2400" dirty="0"/>
              <a:t>Is each requirement </a:t>
            </a:r>
            <a:r>
              <a:rPr lang="en-AU" altLang="en-US" sz="2400" dirty="0">
                <a:solidFill>
                  <a:schemeClr val="hlink"/>
                </a:solidFill>
              </a:rPr>
              <a:t>abstract</a:t>
            </a:r>
            <a:r>
              <a:rPr lang="en-AU" altLang="en-US" sz="2400" dirty="0"/>
              <a:t>?</a:t>
            </a:r>
          </a:p>
          <a:p>
            <a:pPr lvl="1" eaLnBrk="1" hangingPunct="1">
              <a:lnSpc>
                <a:spcPct val="80000"/>
              </a:lnSpc>
            </a:pPr>
            <a:r>
              <a:rPr lang="en-AU" altLang="en-US" sz="2400" dirty="0"/>
              <a:t>Is each requirement </a:t>
            </a:r>
            <a:r>
              <a:rPr lang="en-AU" altLang="en-US" sz="2400" dirty="0">
                <a:solidFill>
                  <a:schemeClr val="hlink"/>
                </a:solidFill>
              </a:rPr>
              <a:t>unambiguous</a:t>
            </a:r>
            <a:r>
              <a:rPr lang="en-AU" altLang="en-US" sz="2400" dirty="0"/>
              <a:t>?</a:t>
            </a:r>
          </a:p>
          <a:p>
            <a:pPr lvl="1" eaLnBrk="1" hangingPunct="1">
              <a:lnSpc>
                <a:spcPct val="80000"/>
              </a:lnSpc>
            </a:pPr>
            <a:r>
              <a:rPr lang="en-AU" altLang="en-US" sz="2400" dirty="0"/>
              <a:t>Is each requirement </a:t>
            </a:r>
            <a:r>
              <a:rPr lang="en-AU" altLang="en-US" sz="2400" dirty="0">
                <a:solidFill>
                  <a:schemeClr val="hlink"/>
                </a:solidFill>
              </a:rPr>
              <a:t>verifiable</a:t>
            </a:r>
            <a:r>
              <a:rPr lang="en-AU" altLang="en-US" sz="2400" dirty="0"/>
              <a:t>?</a:t>
            </a:r>
          </a:p>
          <a:p>
            <a:pPr lvl="1" eaLnBrk="1" hangingPunct="1">
              <a:lnSpc>
                <a:spcPct val="80000"/>
              </a:lnSpc>
            </a:pPr>
            <a:r>
              <a:rPr lang="en-US" altLang="en-US" sz="2400" dirty="0"/>
              <a:t>Is each requirement </a:t>
            </a:r>
            <a:r>
              <a:rPr lang="en-US" altLang="en-US" sz="2400" dirty="0">
                <a:solidFill>
                  <a:schemeClr val="hlink"/>
                </a:solidFill>
              </a:rPr>
              <a:t>traceable</a:t>
            </a:r>
            <a:r>
              <a:rPr lang="en-US" altLang="en-US" sz="2400" dirty="0"/>
              <a:t> to a user need?</a:t>
            </a:r>
          </a:p>
          <a:p>
            <a:pPr lvl="1" eaLnBrk="1" hangingPunct="1">
              <a:lnSpc>
                <a:spcPct val="80000"/>
              </a:lnSpc>
            </a:pPr>
            <a:r>
              <a:rPr lang="en-US" altLang="en-US" sz="2400" dirty="0"/>
              <a:t>Is each requirement </a:t>
            </a:r>
            <a:r>
              <a:rPr lang="en-US" altLang="en-US" sz="2400" dirty="0">
                <a:solidFill>
                  <a:schemeClr val="hlink"/>
                </a:solidFill>
              </a:rPr>
              <a:t>realistic</a:t>
            </a:r>
            <a:r>
              <a:rPr lang="en-US" altLang="en-US" sz="2400" dirty="0"/>
              <a:t> and </a:t>
            </a:r>
            <a:r>
              <a:rPr lang="en-US" altLang="en-US" sz="2400" dirty="0">
                <a:solidFill>
                  <a:schemeClr val="hlink"/>
                </a:solidFill>
              </a:rPr>
              <a:t>technically feasible</a:t>
            </a:r>
            <a:r>
              <a:rPr lang="en-US" altLang="en-US" sz="2400" dirty="0"/>
              <a:t>? may be hard to determine. Handy to compare benchmarks or system prototypes.</a:t>
            </a:r>
            <a:endParaRPr lang="en-AU" altLang="en-US" sz="2400" dirty="0"/>
          </a:p>
          <a:p>
            <a:r>
              <a:rPr lang="en-AU" altLang="en-US" sz="2800" dirty="0"/>
              <a:t>Develop a Verification Plan (test) </a:t>
            </a:r>
            <a:br>
              <a:rPr lang="en-AU" altLang="en-US" sz="2800" dirty="0"/>
            </a:br>
            <a:r>
              <a:rPr lang="en-AU" altLang="en-US" sz="2800" dirty="0"/>
              <a:t>for each requirement</a:t>
            </a:r>
          </a:p>
          <a:p>
            <a:endParaRPr lang="en-AU" altLang="en-US" dirty="0"/>
          </a:p>
        </p:txBody>
      </p:sp>
      <p:pic>
        <p:nvPicPr>
          <p:cNvPr id="2" name="Recorded Sound">
            <a:hlinkClick r:id="" action="ppaction://media"/>
            <a:extLst>
              <a:ext uri="{FF2B5EF4-FFF2-40B4-BE49-F238E27FC236}">
                <a16:creationId xmlns:a16="http://schemas.microsoft.com/office/drawing/2014/main" id="{94C67C6F-9619-4875-A258-F42CB7E5A1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67985" y="2779478"/>
            <a:ext cx="609600" cy="609600"/>
          </a:xfrm>
          <a:prstGeom prst="rect">
            <a:avLst/>
          </a:prstGeom>
        </p:spPr>
      </p:pic>
    </p:spTree>
    <p:extLst>
      <p:ext uri="{BB962C8B-B14F-4D97-AF65-F5344CB8AC3E}">
        <p14:creationId xmlns:p14="http://schemas.microsoft.com/office/powerpoint/2010/main" val="386104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7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23469" y="1048232"/>
            <a:ext cx="7884368" cy="936233"/>
          </a:xfrm>
        </p:spPr>
        <p:txBody>
          <a:bodyPr/>
          <a:lstStyle/>
          <a:p>
            <a:r>
              <a:rPr lang="en-AU" sz="4000" dirty="0">
                <a:latin typeface="Arial Narrow" pitchFamily="34" charset="0"/>
              </a:rPr>
              <a:t>Language Can Be Difficult to Understand</a:t>
            </a:r>
          </a:p>
        </p:txBody>
      </p:sp>
      <p:sp>
        <p:nvSpPr>
          <p:cNvPr id="12291" name="Content Placeholder 2"/>
          <p:cNvSpPr>
            <a:spLocks noGrp="1"/>
          </p:cNvSpPr>
          <p:nvPr>
            <p:ph idx="1"/>
          </p:nvPr>
        </p:nvSpPr>
        <p:spPr>
          <a:xfrm>
            <a:off x="296259" y="2054655"/>
            <a:ext cx="7787955" cy="4581150"/>
          </a:xfrm>
        </p:spPr>
        <p:txBody>
          <a:bodyPr>
            <a:noAutofit/>
          </a:bodyPr>
          <a:lstStyle/>
          <a:p>
            <a:r>
              <a:rPr lang="en-AU" sz="2200" b="1" dirty="0"/>
              <a:t>Vagueness</a:t>
            </a:r>
            <a:r>
              <a:rPr lang="en-AU" sz="2200" dirty="0"/>
              <a:t>, </a:t>
            </a:r>
            <a:r>
              <a:rPr lang="en-AU" sz="2200" b="1" dirty="0"/>
              <a:t>Ambiguity</a:t>
            </a:r>
            <a:r>
              <a:rPr lang="en-AU" sz="2200" dirty="0"/>
              <a:t> and </a:t>
            </a:r>
            <a:r>
              <a:rPr lang="en-AU" sz="2200" b="1" dirty="0"/>
              <a:t>Generality</a:t>
            </a:r>
            <a:r>
              <a:rPr lang="en-AU" sz="2200" dirty="0"/>
              <a:t> can make an language difficult to understand!</a:t>
            </a:r>
          </a:p>
          <a:p>
            <a:endParaRPr lang="en-AU" sz="2200" dirty="0"/>
          </a:p>
          <a:p>
            <a:pPr lvl="1"/>
            <a:r>
              <a:rPr lang="en-AU" sz="2200" dirty="0"/>
              <a:t>This can lead to </a:t>
            </a:r>
            <a:r>
              <a:rPr lang="en-AU" sz="2200" b="1" dirty="0"/>
              <a:t>failed projects </a:t>
            </a:r>
            <a:r>
              <a:rPr lang="en-AU" sz="2200" dirty="0"/>
              <a:t>or just making them more difficult than they need to be!</a:t>
            </a:r>
          </a:p>
          <a:p>
            <a:pPr lvl="1"/>
            <a:r>
              <a:rPr lang="en-AU" sz="2200" dirty="0"/>
              <a:t>Determining things like requirements in projects is especially hard because language is </a:t>
            </a:r>
            <a:r>
              <a:rPr lang="en-AU" sz="2200" b="1" dirty="0"/>
              <a:t>not a precise science</a:t>
            </a:r>
          </a:p>
          <a:p>
            <a:pPr lvl="1"/>
            <a:r>
              <a:rPr lang="en-AU" sz="2200" dirty="0"/>
              <a:t>People/culture can also cause difficulties in formulating valid </a:t>
            </a:r>
            <a:r>
              <a:rPr lang="en-AU" sz="2200" b="1" dirty="0"/>
              <a:t>claims and arguments</a:t>
            </a:r>
          </a:p>
          <a:p>
            <a:pPr lvl="1"/>
            <a:r>
              <a:rPr lang="en-AU" sz="2200" dirty="0"/>
              <a:t>Language itself is </a:t>
            </a:r>
            <a:r>
              <a:rPr lang="en-AU" sz="2200" b="1" dirty="0"/>
              <a:t>vague!</a:t>
            </a:r>
          </a:p>
          <a:p>
            <a:endParaRPr lang="en-AU" sz="2200" dirty="0"/>
          </a:p>
          <a:p>
            <a:r>
              <a:rPr lang="en-AU" sz="2200" b="1" i="1" dirty="0"/>
              <a:t>In contrast, computers, are precise machines!</a:t>
            </a:r>
          </a:p>
        </p:txBody>
      </p:sp>
      <p:pic>
        <p:nvPicPr>
          <p:cNvPr id="2" name="Picture 2" descr="Image result for computer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7015" y="4956050"/>
            <a:ext cx="2062100" cy="1546575"/>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C2D96AB7-4024-4FA8-B133-A8BD9FC3E4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31510" y="2590953"/>
            <a:ext cx="609600" cy="609600"/>
          </a:xfrm>
          <a:prstGeom prst="rect">
            <a:avLst/>
          </a:prstGeom>
        </p:spPr>
      </p:pic>
    </p:spTree>
    <p:extLst>
      <p:ext uri="{BB962C8B-B14F-4D97-AF65-F5344CB8AC3E}">
        <p14:creationId xmlns:p14="http://schemas.microsoft.com/office/powerpoint/2010/main" val="102549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AU" sz="4000" dirty="0">
                <a:latin typeface="Arial Narrow" pitchFamily="34" charset="0"/>
              </a:rPr>
              <a:t>Vagueness</a:t>
            </a:r>
          </a:p>
        </p:txBody>
      </p:sp>
      <p:sp>
        <p:nvSpPr>
          <p:cNvPr id="13315" name="Content Placeholder 2"/>
          <p:cNvSpPr>
            <a:spLocks noGrp="1"/>
          </p:cNvSpPr>
          <p:nvPr>
            <p:ph idx="1"/>
          </p:nvPr>
        </p:nvSpPr>
        <p:spPr>
          <a:xfrm>
            <a:off x="521804" y="1901950"/>
            <a:ext cx="8100392" cy="4727234"/>
          </a:xfrm>
        </p:spPr>
        <p:txBody>
          <a:bodyPr/>
          <a:lstStyle/>
          <a:p>
            <a:r>
              <a:rPr lang="en-AU" b="1" dirty="0"/>
              <a:t>A sentence, phrase or word is vague when it has </a:t>
            </a:r>
            <a:r>
              <a:rPr lang="en-AU" b="1" u="sng" dirty="0">
                <a:solidFill>
                  <a:srgbClr val="659200"/>
                </a:solidFill>
              </a:rPr>
              <a:t>no specific meaning </a:t>
            </a:r>
            <a:r>
              <a:rPr lang="en-AU" b="1" dirty="0"/>
              <a:t>or the </a:t>
            </a:r>
            <a:r>
              <a:rPr lang="en-AU" b="1" u="sng" dirty="0"/>
              <a:t>meaning is </a:t>
            </a:r>
            <a:r>
              <a:rPr lang="en-AU" b="1" u="sng" dirty="0">
                <a:solidFill>
                  <a:srgbClr val="659200"/>
                </a:solidFill>
              </a:rPr>
              <a:t>unclear</a:t>
            </a:r>
            <a:r>
              <a:rPr lang="en-AU" dirty="0"/>
              <a:t>.</a:t>
            </a:r>
          </a:p>
          <a:p>
            <a:r>
              <a:rPr lang="en-AU" dirty="0"/>
              <a:t>If </a:t>
            </a:r>
            <a:r>
              <a:rPr lang="en-AU" u="sng" dirty="0"/>
              <a:t>requirements</a:t>
            </a:r>
            <a:r>
              <a:rPr lang="en-AU" dirty="0"/>
              <a:t> are clear, IT solutions are possible!</a:t>
            </a:r>
          </a:p>
          <a:p>
            <a:pPr marL="0" indent="0">
              <a:buNone/>
            </a:pPr>
            <a:r>
              <a:rPr lang="en-AU" dirty="0"/>
              <a:t>Examples:</a:t>
            </a:r>
          </a:p>
          <a:p>
            <a:r>
              <a:rPr lang="en-AU" dirty="0"/>
              <a:t>At what temperature is water hot?   </a:t>
            </a:r>
            <a:r>
              <a:rPr lang="en-AU" b="1" u="sng" dirty="0"/>
              <a:t>Where is the borderline separating cold from hot</a:t>
            </a:r>
            <a:r>
              <a:rPr lang="en-AU" b="1" dirty="0"/>
              <a:t>?</a:t>
            </a:r>
            <a:endParaRPr lang="en-AU" sz="1800" b="1" dirty="0"/>
          </a:p>
          <a:p>
            <a:r>
              <a:rPr lang="en-AU" dirty="0"/>
              <a:t>What about these words: </a:t>
            </a:r>
            <a:r>
              <a:rPr lang="en-AU" dirty="0">
                <a:solidFill>
                  <a:srgbClr val="659200"/>
                </a:solidFill>
              </a:rPr>
              <a:t>Loud, Dark, Fast, Heavy, Cloudy, Windy, Sticky, Wet, Selfish, Depressed, Sick, Sleepy, ...</a:t>
            </a:r>
            <a:endParaRPr lang="en-AU" sz="2000" dirty="0">
              <a:solidFill>
                <a:srgbClr val="659200"/>
              </a:solidFill>
            </a:endParaRPr>
          </a:p>
        </p:txBody>
      </p:sp>
      <p:pic>
        <p:nvPicPr>
          <p:cNvPr id="6" name="Picture 2" descr="http://www.clipartbest.com/cliparts/9cz/7oj/9cz7oj6g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950" y="223680"/>
            <a:ext cx="1606495" cy="1601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87F74939-877B-413B-A49B-D50072A950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2322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48965" y="884407"/>
            <a:ext cx="7315200" cy="795751"/>
          </a:xfrm>
        </p:spPr>
        <p:txBody>
          <a:bodyPr/>
          <a:lstStyle/>
          <a:p>
            <a:r>
              <a:rPr lang="en-AU" sz="4000" dirty="0">
                <a:latin typeface="Arial Narrow" pitchFamily="34" charset="0"/>
              </a:rPr>
              <a:t>Ambiguity</a:t>
            </a:r>
          </a:p>
        </p:txBody>
      </p:sp>
      <p:sp>
        <p:nvSpPr>
          <p:cNvPr id="15363" name="Content Placeholder 2"/>
          <p:cNvSpPr>
            <a:spLocks noGrp="1"/>
          </p:cNvSpPr>
          <p:nvPr>
            <p:ph idx="1"/>
          </p:nvPr>
        </p:nvSpPr>
        <p:spPr>
          <a:xfrm>
            <a:off x="290350" y="1732046"/>
            <a:ext cx="7239000" cy="4806866"/>
          </a:xfrm>
        </p:spPr>
        <p:txBody>
          <a:bodyPr>
            <a:normAutofit lnSpcReduction="10000"/>
          </a:bodyPr>
          <a:lstStyle/>
          <a:p>
            <a:r>
              <a:rPr lang="en-AU" b="1" dirty="0"/>
              <a:t>A sentence, phrase or word is ambiguous when it has </a:t>
            </a:r>
            <a:r>
              <a:rPr lang="en-AU" b="1" u="sng" dirty="0">
                <a:solidFill>
                  <a:srgbClr val="659200"/>
                </a:solidFill>
              </a:rPr>
              <a:t>more than one meaning or interpretation</a:t>
            </a:r>
            <a:r>
              <a:rPr lang="en-AU" b="1" dirty="0"/>
              <a:t>.</a:t>
            </a:r>
          </a:p>
          <a:p>
            <a:endParaRPr lang="en-AU" sz="1600" dirty="0"/>
          </a:p>
          <a:p>
            <a:r>
              <a:rPr lang="en-AU" sz="2800" dirty="0"/>
              <a:t>Why are each of the following ambiguous?</a:t>
            </a:r>
          </a:p>
          <a:p>
            <a:pPr marL="971550" lvl="1" indent="-514350">
              <a:buFont typeface="+mj-lt"/>
              <a:buAutoNum type="arabicPeriod"/>
            </a:pPr>
            <a:r>
              <a:rPr lang="en-AU" dirty="0"/>
              <a:t>John is renting a house. </a:t>
            </a:r>
            <a:r>
              <a:rPr lang="en-AU" dirty="0">
                <a:solidFill>
                  <a:srgbClr val="659200"/>
                </a:solidFill>
              </a:rPr>
              <a:t>(either owns it or is renting it).</a:t>
            </a:r>
          </a:p>
          <a:p>
            <a:pPr marL="971550" lvl="1" indent="-514350">
              <a:buFont typeface="+mj-lt"/>
              <a:buAutoNum type="arabicPeriod"/>
            </a:pPr>
            <a:r>
              <a:rPr lang="en-AU" dirty="0"/>
              <a:t>You will need a birth certificate </a:t>
            </a:r>
            <a:r>
              <a:rPr lang="en-AU" dirty="0">
                <a:solidFill>
                  <a:srgbClr val="659200"/>
                </a:solidFill>
              </a:rPr>
              <a:t>or </a:t>
            </a:r>
            <a:br>
              <a:rPr lang="en-AU" dirty="0"/>
            </a:br>
            <a:r>
              <a:rPr lang="en-AU" dirty="0"/>
              <a:t>a driver’s license </a:t>
            </a:r>
            <a:r>
              <a:rPr lang="en-AU" dirty="0">
                <a:solidFill>
                  <a:srgbClr val="659200"/>
                </a:solidFill>
              </a:rPr>
              <a:t>and </a:t>
            </a:r>
            <a:r>
              <a:rPr lang="en-AU" dirty="0"/>
              <a:t>another photo ID.</a:t>
            </a:r>
          </a:p>
          <a:p>
            <a:pPr marL="971550" lvl="1" indent="-514350">
              <a:buFont typeface="+mj-lt"/>
              <a:buAutoNum type="arabicPeriod"/>
            </a:pPr>
            <a:r>
              <a:rPr lang="en-AU" dirty="0"/>
              <a:t>Donald McRonald is a doctor </a:t>
            </a:r>
            <a:r>
              <a:rPr lang="en-AU" dirty="0">
                <a:solidFill>
                  <a:srgbClr val="659200"/>
                </a:solidFill>
              </a:rPr>
              <a:t>(what kind of doctor?).</a:t>
            </a:r>
          </a:p>
          <a:p>
            <a:pPr lvl="1"/>
            <a:endParaRPr lang="en-AU" sz="3200" dirty="0"/>
          </a:p>
        </p:txBody>
      </p:sp>
      <p:sp>
        <p:nvSpPr>
          <p:cNvPr id="4" name="Slide Number Placeholder 3"/>
          <p:cNvSpPr>
            <a:spLocks noGrp="1"/>
          </p:cNvSpPr>
          <p:nvPr>
            <p:ph type="sldNum" sz="quarter" idx="12"/>
          </p:nvPr>
        </p:nvSpPr>
        <p:spPr/>
        <p:txBody>
          <a:bodyPr/>
          <a:lstStyle/>
          <a:p>
            <a:pPr>
              <a:defRPr/>
            </a:pPr>
            <a:fld id="{75C6F93D-6C63-4C88-AA33-2B749C4D6B12}" type="slidenum">
              <a:rPr lang="en-AU" smtClean="0"/>
              <a:pPr>
                <a:defRPr/>
              </a:pPr>
              <a:t>16</a:t>
            </a:fld>
            <a:endParaRPr lang="en-AU" dirty="0"/>
          </a:p>
        </p:txBody>
      </p:sp>
      <p:pic>
        <p:nvPicPr>
          <p:cNvPr id="6" name="Picture 2" descr="http://www.clipartbest.com/cliparts/9cz/7oj/9cz7oj6g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1510" y="5101705"/>
            <a:ext cx="1606495" cy="1601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42DF934F-5302-4E94-A0D0-4B0E14839F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52595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754375" y="833014"/>
            <a:ext cx="2901395" cy="835863"/>
          </a:xfrm>
        </p:spPr>
        <p:txBody>
          <a:bodyPr/>
          <a:lstStyle/>
          <a:p>
            <a:r>
              <a:rPr lang="en-AU" u="sng" dirty="0">
                <a:latin typeface="Arial Narrow" pitchFamily="34" charset="0"/>
              </a:rPr>
              <a:t>Fallacies</a:t>
            </a:r>
          </a:p>
        </p:txBody>
      </p:sp>
      <p:sp>
        <p:nvSpPr>
          <p:cNvPr id="20483" name="Content Placeholder 2"/>
          <p:cNvSpPr>
            <a:spLocks noGrp="1"/>
          </p:cNvSpPr>
          <p:nvPr>
            <p:ph idx="1"/>
          </p:nvPr>
        </p:nvSpPr>
        <p:spPr>
          <a:xfrm>
            <a:off x="6690072" y="58707"/>
            <a:ext cx="2445585" cy="2759473"/>
          </a:xfrm>
          <a:prstGeom prst="wedgeRoundRectCallout">
            <a:avLst>
              <a:gd name="adj1" fmla="val -76717"/>
              <a:gd name="adj2" fmla="val -24083"/>
              <a:gd name="adj3" fmla="val 16667"/>
            </a:avLst>
          </a:prstGeom>
        </p:spPr>
        <p:style>
          <a:lnRef idx="1">
            <a:schemeClr val="accent3"/>
          </a:lnRef>
          <a:fillRef idx="2">
            <a:schemeClr val="accent3"/>
          </a:fillRef>
          <a:effectRef idx="1">
            <a:schemeClr val="accent3"/>
          </a:effectRef>
          <a:fontRef idx="minor">
            <a:schemeClr val="dk1"/>
          </a:fontRef>
        </p:style>
        <p:txBody>
          <a:bodyPr>
            <a:normAutofit fontScale="62500" lnSpcReduction="20000"/>
          </a:bodyPr>
          <a:lstStyle/>
          <a:p>
            <a:pPr marL="0" indent="0">
              <a:buNone/>
            </a:pPr>
            <a:r>
              <a:rPr lang="en-AU" kern="1200" dirty="0">
                <a:solidFill>
                  <a:schemeClr val="tx1"/>
                </a:solidFill>
              </a:rPr>
              <a:t>Quick Fact!</a:t>
            </a:r>
          </a:p>
          <a:p>
            <a:pPr marL="0" indent="0">
              <a:buNone/>
            </a:pPr>
            <a:endParaRPr lang="en-AU" kern="1200" dirty="0">
              <a:solidFill>
                <a:schemeClr val="tx1"/>
              </a:solidFill>
            </a:endParaRPr>
          </a:p>
          <a:p>
            <a:pPr marL="0" indent="0">
              <a:buNone/>
            </a:pPr>
            <a:r>
              <a:rPr lang="en-AU" kern="1200" dirty="0">
                <a:solidFill>
                  <a:schemeClr val="tx1"/>
                </a:solidFill>
              </a:rPr>
              <a:t>A fallacy is:</a:t>
            </a:r>
          </a:p>
          <a:p>
            <a:r>
              <a:rPr lang="en-AU" kern="1200" dirty="0">
                <a:solidFill>
                  <a:schemeClr val="tx1"/>
                </a:solidFill>
              </a:rPr>
              <a:t>something </a:t>
            </a:r>
            <a:r>
              <a:rPr lang="en-AU" kern="1200" dirty="0">
                <a:solidFill>
                  <a:srgbClr val="659200"/>
                </a:solidFill>
              </a:rPr>
              <a:t>deceptive </a:t>
            </a:r>
            <a:r>
              <a:rPr lang="en-AU" kern="1200" dirty="0">
                <a:solidFill>
                  <a:schemeClr val="tx1"/>
                </a:solidFill>
              </a:rPr>
              <a:t>or </a:t>
            </a:r>
            <a:r>
              <a:rPr lang="en-AU" kern="1200" dirty="0">
                <a:solidFill>
                  <a:srgbClr val="659200"/>
                </a:solidFill>
              </a:rPr>
              <a:t>misleading</a:t>
            </a:r>
            <a:r>
              <a:rPr lang="en-AU" kern="1200" dirty="0">
                <a:solidFill>
                  <a:schemeClr val="tx1"/>
                </a:solidFill>
              </a:rPr>
              <a:t>,</a:t>
            </a:r>
          </a:p>
          <a:p>
            <a:r>
              <a:rPr lang="en-AU" kern="1200" dirty="0">
                <a:solidFill>
                  <a:schemeClr val="tx1"/>
                </a:solidFill>
              </a:rPr>
              <a:t>when you </a:t>
            </a:r>
            <a:r>
              <a:rPr lang="en-AU" kern="1200" dirty="0">
                <a:solidFill>
                  <a:srgbClr val="659200"/>
                </a:solidFill>
              </a:rPr>
              <a:t>believe </a:t>
            </a:r>
            <a:r>
              <a:rPr lang="en-AU" kern="1200" dirty="0">
                <a:solidFill>
                  <a:schemeClr val="tx1"/>
                </a:solidFill>
              </a:rPr>
              <a:t>something is true, but it’s false.</a:t>
            </a:r>
          </a:p>
        </p:txBody>
      </p:sp>
      <p:sp>
        <p:nvSpPr>
          <p:cNvPr id="2" name="Rectangle 1"/>
          <p:cNvSpPr/>
          <p:nvPr/>
        </p:nvSpPr>
        <p:spPr>
          <a:xfrm>
            <a:off x="296260" y="1668875"/>
            <a:ext cx="6393812" cy="4832092"/>
          </a:xfrm>
          <a:prstGeom prst="rect">
            <a:avLst/>
          </a:prstGeom>
        </p:spPr>
        <p:txBody>
          <a:bodyPr wrap="square">
            <a:spAutoFit/>
          </a:bodyPr>
          <a:lstStyle/>
          <a:p>
            <a:pPr marL="342900" indent="-342900">
              <a:buFont typeface="Arial" panose="020B0604020202020204" pitchFamily="34" charset="0"/>
              <a:buChar char="•"/>
            </a:pPr>
            <a:r>
              <a:rPr lang="en-AU" sz="2800" dirty="0"/>
              <a:t>A </a:t>
            </a:r>
            <a:r>
              <a:rPr lang="en-AU" sz="2800" dirty="0">
                <a:solidFill>
                  <a:srgbClr val="659200"/>
                </a:solidFill>
              </a:rPr>
              <a:t>fallacy</a:t>
            </a:r>
            <a:r>
              <a:rPr lang="en-AU" sz="2800" dirty="0"/>
              <a:t> is a kind of error in reasoning or thinking. </a:t>
            </a:r>
          </a:p>
          <a:p>
            <a:pPr marL="342900" indent="-342900">
              <a:buFont typeface="Arial" panose="020B0604020202020204" pitchFamily="34" charset="0"/>
              <a:buChar char="•"/>
            </a:pPr>
            <a:r>
              <a:rPr lang="en-AU" sz="2800" dirty="0">
                <a:solidFill>
                  <a:srgbClr val="659200"/>
                </a:solidFill>
              </a:rPr>
              <a:t>Fallacies</a:t>
            </a:r>
            <a:r>
              <a:rPr lang="en-AU" sz="2800" dirty="0"/>
              <a:t> should not be persuasive, but often they can be quite persuasive. </a:t>
            </a:r>
          </a:p>
          <a:p>
            <a:pPr marL="342900" indent="-342900">
              <a:buFont typeface="Arial" panose="020B0604020202020204" pitchFamily="34" charset="0"/>
              <a:buChar char="•"/>
            </a:pPr>
            <a:r>
              <a:rPr lang="en-AU" sz="2800" dirty="0">
                <a:solidFill>
                  <a:srgbClr val="659200"/>
                </a:solidFill>
              </a:rPr>
              <a:t>Fallacies</a:t>
            </a:r>
            <a:r>
              <a:rPr lang="en-AU" sz="2800" dirty="0"/>
              <a:t> can be created unintentionally, or they may be created intentionally in order to deceive or betray other people!</a:t>
            </a:r>
          </a:p>
          <a:p>
            <a:pPr marL="342900" indent="-342900">
              <a:buFont typeface="Arial" panose="020B0604020202020204" pitchFamily="34" charset="0"/>
              <a:buChar char="•"/>
            </a:pPr>
            <a:r>
              <a:rPr lang="en-AU" sz="2800" dirty="0"/>
              <a:t>The vast majority of the commonly identified </a:t>
            </a:r>
            <a:r>
              <a:rPr lang="en-AU" sz="2800" dirty="0">
                <a:solidFill>
                  <a:srgbClr val="659200"/>
                </a:solidFill>
              </a:rPr>
              <a:t>fallacies</a:t>
            </a:r>
            <a:r>
              <a:rPr lang="en-AU" sz="2800" dirty="0"/>
              <a:t> involve </a:t>
            </a:r>
            <a:r>
              <a:rPr lang="en-AU" sz="2800" u="sng" dirty="0"/>
              <a:t>arguments</a:t>
            </a:r>
            <a:r>
              <a:rPr lang="en-AU" sz="2800" dirty="0"/>
              <a:t>, although some involve </a:t>
            </a:r>
            <a:r>
              <a:rPr lang="en-AU" sz="2800" u="sng" dirty="0"/>
              <a:t>explanations</a:t>
            </a:r>
            <a:r>
              <a:rPr lang="en-AU" sz="2800" dirty="0"/>
              <a:t>, or </a:t>
            </a:r>
            <a:r>
              <a:rPr lang="en-AU" sz="2800" u="sng" dirty="0"/>
              <a:t>definitions</a:t>
            </a:r>
            <a:r>
              <a:rPr lang="en-AU" sz="2800" dirty="0"/>
              <a:t>.</a:t>
            </a:r>
          </a:p>
        </p:txBody>
      </p:sp>
      <p:sp>
        <p:nvSpPr>
          <p:cNvPr id="3" name="Rounded Rectangular Callout 2"/>
          <p:cNvSpPr/>
          <p:nvPr/>
        </p:nvSpPr>
        <p:spPr>
          <a:xfrm>
            <a:off x="7107395" y="3734410"/>
            <a:ext cx="1980590" cy="3028414"/>
          </a:xfrm>
          <a:prstGeom prst="wedgeRoundRectCallout">
            <a:avLst>
              <a:gd name="adj1" fmla="val -57072"/>
              <a:gd name="adj2" fmla="val -57302"/>
              <a:gd name="adj3" fmla="val 16667"/>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AU" dirty="0"/>
              <a:t>Quick Link!</a:t>
            </a:r>
          </a:p>
          <a:p>
            <a:r>
              <a:rPr lang="en-AU" dirty="0"/>
              <a:t>Here is the </a:t>
            </a:r>
            <a:r>
              <a:rPr lang="en-AU" dirty="0">
                <a:hlinkClick r:id="rId5"/>
              </a:rPr>
              <a:t>list of fallacies</a:t>
            </a:r>
            <a:r>
              <a:rPr lang="en-AU" dirty="0"/>
              <a:t> which contains 213 of the most common fallacies, brief explanations and examples of each of them.</a:t>
            </a:r>
          </a:p>
        </p:txBody>
      </p:sp>
      <p:sp>
        <p:nvSpPr>
          <p:cNvPr id="6" name="Rectangle 5"/>
          <p:cNvSpPr/>
          <p:nvPr/>
        </p:nvSpPr>
        <p:spPr>
          <a:xfrm>
            <a:off x="143554" y="6439658"/>
            <a:ext cx="3206805" cy="307777"/>
          </a:xfrm>
          <a:prstGeom prst="rect">
            <a:avLst/>
          </a:prstGeom>
        </p:spPr>
        <p:txBody>
          <a:bodyPr wrap="square">
            <a:spAutoFit/>
          </a:bodyPr>
          <a:lstStyle/>
          <a:p>
            <a:r>
              <a:rPr lang="en-AU" sz="1400" dirty="0"/>
              <a:t>Source: </a:t>
            </a:r>
            <a:r>
              <a:rPr lang="en-AU" sz="1400" dirty="0">
                <a:hlinkClick r:id="rId6"/>
              </a:rPr>
              <a:t>http://www.iep.utm.edu/fallacy/</a:t>
            </a:r>
            <a:endParaRPr lang="en-AU" sz="1400" dirty="0"/>
          </a:p>
        </p:txBody>
      </p:sp>
      <p:pic>
        <p:nvPicPr>
          <p:cNvPr id="4" name="Recorded Sound">
            <a:hlinkClick r:id="" action="ppaction://media"/>
            <a:extLst>
              <a:ext uri="{FF2B5EF4-FFF2-40B4-BE49-F238E27FC236}">
                <a16:creationId xmlns:a16="http://schemas.microsoft.com/office/drawing/2014/main" id="{A8922EA5-D3F8-4BA1-832E-ACDFE0596C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28860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4039820"/>
            <a:ext cx="9144000" cy="229057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20482" name="Title 1"/>
          <p:cNvSpPr>
            <a:spLocks noGrp="1"/>
          </p:cNvSpPr>
          <p:nvPr>
            <p:ph type="title"/>
          </p:nvPr>
        </p:nvSpPr>
        <p:spPr>
          <a:xfrm>
            <a:off x="143554" y="576267"/>
            <a:ext cx="4123036" cy="835863"/>
          </a:xfrm>
        </p:spPr>
        <p:style>
          <a:lnRef idx="2">
            <a:schemeClr val="accent3"/>
          </a:lnRef>
          <a:fillRef idx="1">
            <a:schemeClr val="lt1"/>
          </a:fillRef>
          <a:effectRef idx="0">
            <a:schemeClr val="accent3"/>
          </a:effectRef>
          <a:fontRef idx="minor">
            <a:schemeClr val="dk1"/>
          </a:fontRef>
        </p:style>
        <p:txBody>
          <a:bodyPr>
            <a:normAutofit fontScale="90000"/>
          </a:bodyPr>
          <a:lstStyle/>
          <a:p>
            <a:r>
              <a:rPr lang="en-AU" u="sng" dirty="0">
                <a:latin typeface="Arial Narrow" pitchFamily="34" charset="0"/>
              </a:rPr>
              <a:t>Another Fallacy Example</a:t>
            </a:r>
          </a:p>
        </p:txBody>
      </p:sp>
      <p:sp>
        <p:nvSpPr>
          <p:cNvPr id="6" name="Rectangle 5"/>
          <p:cNvSpPr/>
          <p:nvPr/>
        </p:nvSpPr>
        <p:spPr>
          <a:xfrm>
            <a:off x="143554" y="6439658"/>
            <a:ext cx="3206805" cy="307777"/>
          </a:xfrm>
          <a:prstGeom prst="rect">
            <a:avLst/>
          </a:prstGeom>
        </p:spPr>
        <p:txBody>
          <a:bodyPr wrap="square">
            <a:spAutoFit/>
          </a:bodyPr>
          <a:lstStyle/>
          <a:p>
            <a:r>
              <a:rPr lang="en-AU" sz="1400" dirty="0"/>
              <a:t>Source: </a:t>
            </a:r>
            <a:r>
              <a:rPr lang="en-AU" sz="1400" dirty="0">
                <a:hlinkClick r:id="rId5"/>
              </a:rPr>
              <a:t>http://www.iep.utm.edu/fallacy/</a:t>
            </a:r>
            <a:endParaRPr lang="en-AU" sz="1400" dirty="0"/>
          </a:p>
        </p:txBody>
      </p:sp>
      <p:sp>
        <p:nvSpPr>
          <p:cNvPr id="5" name="Rectangle 1"/>
          <p:cNvSpPr>
            <a:spLocks noGrp="1" noChangeArrowheads="1"/>
          </p:cNvSpPr>
          <p:nvPr>
            <p:ph idx="1"/>
          </p:nvPr>
        </p:nvSpPr>
        <p:spPr bwMode="auto">
          <a:xfrm>
            <a:off x="143554" y="1399247"/>
            <a:ext cx="9000446" cy="4686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4876" rIns="0" bIns="7776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000" b="1" dirty="0"/>
              <a:t>Jumping to Conclusions</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000" b="1" dirty="0"/>
          </a:p>
          <a:p>
            <a:pPr marL="0" marR="0" lvl="0" indent="0" defTabSz="914400" rtl="0" eaLnBrk="0" fontAlgn="base" latinLnBrk="0" hangingPunct="0">
              <a:lnSpc>
                <a:spcPct val="100000"/>
              </a:lnSpc>
              <a:spcBef>
                <a:spcPct val="0"/>
              </a:spcBef>
              <a:spcAft>
                <a:spcPct val="0"/>
              </a:spcAft>
              <a:buClrTx/>
              <a:buSzTx/>
              <a:buFontTx/>
              <a:buNone/>
              <a:tabLst/>
            </a:pPr>
            <a:r>
              <a:rPr lang="en-US" altLang="en-US" sz="2000" dirty="0"/>
              <a:t>It is not always a mistake to make a quick decision, but </a:t>
            </a:r>
            <a:r>
              <a:rPr lang="en-US" altLang="en-US" sz="2000" dirty="0">
                <a:solidFill>
                  <a:srgbClr val="659200"/>
                </a:solidFill>
              </a:rPr>
              <a:t>when we draw a conclusion without taking the trouble to acquire enough of the relevant evidence</a:t>
            </a:r>
            <a:r>
              <a:rPr lang="en-US" altLang="en-US" sz="2000" dirty="0"/>
              <a:t>, our reasoning uses the </a:t>
            </a:r>
            <a:r>
              <a:rPr lang="en-US" altLang="en-US" sz="2000" b="1" dirty="0"/>
              <a:t>fallacy of jumping to conclusions </a:t>
            </a:r>
            <a:r>
              <a:rPr lang="en-US" altLang="en-US" sz="2000" dirty="0">
                <a:solidFill>
                  <a:srgbClr val="FF0000"/>
                </a:solidFill>
              </a:rPr>
              <a:t>(provided there was sufficient time to acquire and assess that extra evidence, and provided that the extra effort it takes to get the evidence isn't prohibitive.)</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t>Example:</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dirty="0"/>
              <a:t>This car is really cheap. I'll buy it.</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p>
          <a:p>
            <a:pPr marL="0" lvl="0" indent="0">
              <a:buNone/>
            </a:pPr>
            <a:r>
              <a:rPr lang="en-AU" sz="1800" dirty="0"/>
              <a:t>Hold on. Before concluding that you should buy it, you ought to have someone check its operating condition, or else you should make sure you get a guarantee about the car's being in working order. And, if you stop to think about it, there may be other factors you should consider before making the purchase, such as size, appearance, and gas usage.</a:t>
            </a:r>
            <a:endParaRPr lang="en-US" altLang="en-US" sz="1800" dirty="0"/>
          </a:p>
        </p:txBody>
      </p:sp>
      <p:pic>
        <p:nvPicPr>
          <p:cNvPr id="2" name="Recorded Sound">
            <a:hlinkClick r:id="" action="ppaction://media"/>
            <a:extLst>
              <a:ext uri="{FF2B5EF4-FFF2-40B4-BE49-F238E27FC236}">
                <a16:creationId xmlns:a16="http://schemas.microsoft.com/office/drawing/2014/main" id="{D139F02A-29AD-405D-877A-CE1ADCB486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51944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53689" y="753522"/>
            <a:ext cx="2443280" cy="763525"/>
          </a:xfrm>
        </p:spPr>
        <p:txBody>
          <a:bodyPr/>
          <a:lstStyle/>
          <a:p>
            <a:r>
              <a:rPr lang="en-AU" sz="4000" u="sng" dirty="0">
                <a:latin typeface="Arial Narrow" pitchFamily="34" charset="0"/>
              </a:rPr>
              <a:t>Generality</a:t>
            </a:r>
          </a:p>
        </p:txBody>
      </p:sp>
      <p:sp>
        <p:nvSpPr>
          <p:cNvPr id="24579" name="Content Placeholder 2"/>
          <p:cNvSpPr>
            <a:spLocks noGrp="1"/>
          </p:cNvSpPr>
          <p:nvPr>
            <p:ph idx="1"/>
          </p:nvPr>
        </p:nvSpPr>
        <p:spPr>
          <a:xfrm>
            <a:off x="1365195" y="1517048"/>
            <a:ext cx="7649134" cy="2193052"/>
          </a:xfrm>
        </p:spPr>
        <p:txBody>
          <a:bodyPr>
            <a:normAutofit/>
          </a:bodyPr>
          <a:lstStyle/>
          <a:p>
            <a:r>
              <a:rPr lang="en-AU" sz="3200" b="1" dirty="0"/>
              <a:t>The </a:t>
            </a:r>
            <a:r>
              <a:rPr lang="en-AU" sz="3200" b="1" dirty="0">
                <a:solidFill>
                  <a:srgbClr val="659200"/>
                </a:solidFill>
              </a:rPr>
              <a:t>less detail </a:t>
            </a:r>
            <a:r>
              <a:rPr lang="en-AU" sz="3200" b="1" dirty="0"/>
              <a:t>a claim provides,</a:t>
            </a:r>
            <a:br>
              <a:rPr lang="en-AU" sz="3200" b="1" dirty="0"/>
            </a:br>
            <a:r>
              <a:rPr lang="en-AU" sz="3200" b="1" dirty="0"/>
              <a:t>the more general it is</a:t>
            </a:r>
            <a:r>
              <a:rPr lang="en-AU" sz="3200" dirty="0"/>
              <a:t>!</a:t>
            </a:r>
          </a:p>
          <a:p>
            <a:r>
              <a:rPr lang="en-AU" sz="3200" b="1" i="1" dirty="0"/>
              <a:t>Generality</a:t>
            </a:r>
            <a:r>
              <a:rPr lang="en-AU" sz="3200" i="1" dirty="0"/>
              <a:t> is a source of </a:t>
            </a:r>
            <a:br>
              <a:rPr lang="en-AU" sz="3200" i="1" dirty="0"/>
            </a:br>
            <a:r>
              <a:rPr lang="en-AU" sz="3200" i="1" dirty="0">
                <a:solidFill>
                  <a:srgbClr val="659200"/>
                </a:solidFill>
              </a:rPr>
              <a:t>vagueness </a:t>
            </a:r>
            <a:r>
              <a:rPr lang="en-AU" sz="3200" i="1" u="sng" dirty="0"/>
              <a:t>and</a:t>
            </a:r>
            <a:r>
              <a:rPr lang="en-AU" sz="3200" i="1" dirty="0"/>
              <a:t> </a:t>
            </a:r>
            <a:r>
              <a:rPr lang="en-AU" sz="3200" i="1" dirty="0">
                <a:solidFill>
                  <a:srgbClr val="659200"/>
                </a:solidFill>
              </a:rPr>
              <a:t>ambiguity</a:t>
            </a:r>
            <a:r>
              <a:rPr lang="en-AU" sz="3200" dirty="0"/>
              <a:t>.</a:t>
            </a:r>
          </a:p>
        </p:txBody>
      </p:sp>
      <p:grpSp>
        <p:nvGrpSpPr>
          <p:cNvPr id="8" name="Group 7"/>
          <p:cNvGrpSpPr/>
          <p:nvPr/>
        </p:nvGrpSpPr>
        <p:grpSpPr>
          <a:xfrm>
            <a:off x="6895144" y="4088341"/>
            <a:ext cx="2207015" cy="2316806"/>
            <a:chOff x="6909245" y="3850595"/>
            <a:chExt cx="1983235" cy="1954669"/>
          </a:xfrm>
        </p:grpSpPr>
        <p:sp>
          <p:nvSpPr>
            <p:cNvPr id="6" name="TextBox 5"/>
            <p:cNvSpPr txBox="1"/>
            <p:nvPr/>
          </p:nvSpPr>
          <p:spPr>
            <a:xfrm>
              <a:off x="6909245" y="3850595"/>
              <a:ext cx="1983235" cy="523220"/>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AU" sz="2800" dirty="0">
                  <a:solidFill>
                    <a:schemeClr val="tx2"/>
                  </a:solidFill>
                  <a:latin typeface="+mn-lt"/>
                </a:rPr>
                <a:t>More General</a:t>
              </a:r>
            </a:p>
          </p:txBody>
        </p:sp>
        <p:sp>
          <p:nvSpPr>
            <p:cNvPr id="7" name="TextBox 6"/>
            <p:cNvSpPr txBox="1"/>
            <p:nvPr/>
          </p:nvSpPr>
          <p:spPr>
            <a:xfrm>
              <a:off x="6921522" y="5282044"/>
              <a:ext cx="1935145" cy="523220"/>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AU" sz="2800" dirty="0">
                  <a:solidFill>
                    <a:schemeClr val="tx2"/>
                  </a:solidFill>
                  <a:latin typeface="+mn-lt"/>
                </a:rPr>
                <a:t>Less General</a:t>
              </a:r>
            </a:p>
          </p:txBody>
        </p:sp>
        <p:cxnSp>
          <p:nvCxnSpPr>
            <p:cNvPr id="9" name="Straight Arrow Connector 8"/>
            <p:cNvCxnSpPr>
              <a:stCxn id="6" idx="2"/>
              <a:endCxn id="7" idx="0"/>
            </p:cNvCxnSpPr>
            <p:nvPr/>
          </p:nvCxnSpPr>
          <p:spPr>
            <a:xfrm flipH="1">
              <a:off x="7889095" y="4373815"/>
              <a:ext cx="11768" cy="908229"/>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65284" y="4206243"/>
            <a:ext cx="1910731" cy="2276858"/>
            <a:chOff x="145810" y="3837523"/>
            <a:chExt cx="1689886" cy="1978194"/>
          </a:xfrm>
        </p:grpSpPr>
        <p:sp>
          <p:nvSpPr>
            <p:cNvPr id="10" name="TextBox 9"/>
            <p:cNvSpPr txBox="1"/>
            <p:nvPr/>
          </p:nvSpPr>
          <p:spPr>
            <a:xfrm>
              <a:off x="193899" y="3837523"/>
              <a:ext cx="1641796" cy="523220"/>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AU" sz="2800" dirty="0">
                  <a:solidFill>
                    <a:schemeClr val="tx2"/>
                  </a:solidFill>
                  <a:latin typeface="+mn-lt"/>
                </a:rPr>
                <a:t>Less Detail</a:t>
              </a:r>
            </a:p>
          </p:txBody>
        </p:sp>
        <p:sp>
          <p:nvSpPr>
            <p:cNvPr id="11" name="TextBox 10"/>
            <p:cNvSpPr txBox="1"/>
            <p:nvPr/>
          </p:nvSpPr>
          <p:spPr>
            <a:xfrm>
              <a:off x="145810" y="5292497"/>
              <a:ext cx="1689886" cy="523220"/>
            </a:xfrm>
            <a:prstGeom prst="rect">
              <a:avLst/>
            </a:prstGeom>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AU" sz="2800" dirty="0">
                  <a:solidFill>
                    <a:schemeClr val="tx2"/>
                  </a:solidFill>
                  <a:latin typeface="+mn-lt"/>
                </a:rPr>
                <a:t>More Detail</a:t>
              </a:r>
            </a:p>
          </p:txBody>
        </p:sp>
        <p:cxnSp>
          <p:nvCxnSpPr>
            <p:cNvPr id="12" name="Straight Arrow Connector 11"/>
            <p:cNvCxnSpPr/>
            <p:nvPr/>
          </p:nvCxnSpPr>
          <p:spPr>
            <a:xfrm>
              <a:off x="1421158" y="4394572"/>
              <a:ext cx="18812" cy="878062"/>
            </a:xfrm>
            <a:prstGeom prst="straightConnector1">
              <a:avLst/>
            </a:prstGeom>
            <a:ln>
              <a:headEnd type="triangle" w="lg" len="lg"/>
              <a:tailEnd type="triangle" w="lg" len="lg"/>
            </a:ln>
          </p:spPr>
          <p:style>
            <a:lnRef idx="1">
              <a:schemeClr val="accent3"/>
            </a:lnRef>
            <a:fillRef idx="2">
              <a:schemeClr val="accent3"/>
            </a:fillRef>
            <a:effectRef idx="1">
              <a:schemeClr val="accent3"/>
            </a:effectRef>
            <a:fontRef idx="minor">
              <a:schemeClr val="dk1"/>
            </a:fontRef>
          </p:style>
        </p:cxnSp>
      </p:grpSp>
      <p:sp>
        <p:nvSpPr>
          <p:cNvPr id="13" name="Rectangle 12"/>
          <p:cNvSpPr/>
          <p:nvPr/>
        </p:nvSpPr>
        <p:spPr>
          <a:xfrm>
            <a:off x="2156410" y="3727491"/>
            <a:ext cx="4572000" cy="2677656"/>
          </a:xfrm>
          <a:prstGeom prst="rect">
            <a:avLst/>
          </a:prstGeom>
        </p:spPr>
        <p:txBody>
          <a:bodyPr>
            <a:spAutoFit/>
          </a:bodyPr>
          <a:lstStyle/>
          <a:p>
            <a:pPr>
              <a:buNone/>
            </a:pPr>
            <a:r>
              <a:rPr lang="en-AU" sz="2400" b="1" u="sng" dirty="0">
                <a:solidFill>
                  <a:srgbClr val="659200"/>
                </a:solidFill>
              </a:rPr>
              <a:t>Examples</a:t>
            </a:r>
          </a:p>
          <a:p>
            <a:pPr lvl="1"/>
            <a:r>
              <a:rPr lang="en-AU" sz="2400" u="sng" dirty="0"/>
              <a:t>A child can be a small person</a:t>
            </a:r>
            <a:br>
              <a:rPr lang="en-AU" sz="2400" u="sng" dirty="0"/>
            </a:br>
            <a:endParaRPr lang="en-AU" sz="2400" u="sng" dirty="0"/>
          </a:p>
          <a:p>
            <a:pPr lvl="1"/>
            <a:r>
              <a:rPr lang="en-AU" sz="2400" u="sng" dirty="0"/>
              <a:t>A child can be a small and young person</a:t>
            </a:r>
            <a:br>
              <a:rPr lang="en-AU" sz="2400" u="sng" dirty="0"/>
            </a:br>
            <a:endParaRPr lang="en-AU" sz="2400" u="sng" dirty="0"/>
          </a:p>
          <a:p>
            <a:pPr lvl="1"/>
            <a:r>
              <a:rPr lang="en-AU" sz="2400" u="sng" dirty="0"/>
              <a:t>A child can be a girl or boy</a:t>
            </a:r>
          </a:p>
        </p:txBody>
      </p:sp>
      <p:pic>
        <p:nvPicPr>
          <p:cNvPr id="16" name="Picture 2" descr="http://theottaviogroup.com/wp-content/uploads/2014/05/Ozone_Facts_Fallacies_900_704_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8731" y="2229830"/>
            <a:ext cx="1759840" cy="13765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Horizontal Scroll 1"/>
          <p:cNvSpPr/>
          <p:nvPr/>
        </p:nvSpPr>
        <p:spPr>
          <a:xfrm>
            <a:off x="5182819" y="41379"/>
            <a:ext cx="3695751" cy="777061"/>
          </a:xfrm>
          <a:prstGeom prst="horizontalScroll">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AU" sz="1600" dirty="0">
                <a:solidFill>
                  <a:srgbClr val="000000"/>
                </a:solidFill>
                <a:latin typeface="Verdana" panose="020B0604030504040204" pitchFamily="34" charset="0"/>
              </a:rPr>
              <a:t>Quick Example. ‘Most’ students will go onto University.</a:t>
            </a:r>
            <a:endParaRPr lang="en-AU" sz="1600" dirty="0"/>
          </a:p>
        </p:txBody>
      </p:sp>
      <p:pic>
        <p:nvPicPr>
          <p:cNvPr id="4" name="Recorded Sound">
            <a:hlinkClick r:id="" action="ppaction://media"/>
            <a:extLst>
              <a:ext uri="{FF2B5EF4-FFF2-40B4-BE49-F238E27FC236}">
                <a16:creationId xmlns:a16="http://schemas.microsoft.com/office/drawing/2014/main" id="{D245A821-8BB3-4244-9876-2B5E69789A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16876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534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4484" y="1076914"/>
            <a:ext cx="8093365" cy="797878"/>
          </a:xfrm>
        </p:spPr>
        <p:txBody>
          <a:bodyPr/>
          <a:lstStyle/>
          <a:p>
            <a:r>
              <a:rPr lang="en-AU" cap="none" dirty="0">
                <a:solidFill>
                  <a:srgbClr val="659200"/>
                </a:solidFill>
              </a:rPr>
              <a:t>Critical Thinking Quote of the Week</a:t>
            </a:r>
          </a:p>
        </p:txBody>
      </p:sp>
      <p:sp>
        <p:nvSpPr>
          <p:cNvPr id="8" name="TextBox 7"/>
          <p:cNvSpPr txBox="1"/>
          <p:nvPr/>
        </p:nvSpPr>
        <p:spPr>
          <a:xfrm>
            <a:off x="1670605" y="1963869"/>
            <a:ext cx="5497606"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dirty="0"/>
              <a:t>Hugh Miller (1802–1856) was a self-taught Scottish geologist and author/writer and folklorist.</a:t>
            </a:r>
            <a:endParaRPr lang="en-AU" b="1" i="1" u="sng" dirty="0">
              <a:solidFill>
                <a:schemeClr val="tx2"/>
              </a:solidFill>
              <a:ea typeface="+mj-ea"/>
              <a:cs typeface="+mj-cs"/>
            </a:endParaRPr>
          </a:p>
        </p:txBody>
      </p:sp>
      <p:pic>
        <p:nvPicPr>
          <p:cNvPr id="3" name="Picture 2" descr="http://www.hmag.gla.ac.uk/Neil/Hugh%20Miller/hug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95" y="2788354"/>
            <a:ext cx="2590800" cy="3367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4801056" y="3429000"/>
            <a:ext cx="3130453" cy="2288745"/>
          </a:xfrm>
          <a:prstGeom prst="wedgeRoundRectCallout">
            <a:avLst>
              <a:gd name="adj1" fmla="val -77124"/>
              <a:gd name="adj2" fmla="val 156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2800" dirty="0"/>
              <a:t>“Problems are only opportunities with thorns on them.”</a:t>
            </a:r>
          </a:p>
        </p:txBody>
      </p:sp>
      <p:sp>
        <p:nvSpPr>
          <p:cNvPr id="10" name="TextBox 9"/>
          <p:cNvSpPr txBox="1"/>
          <p:nvPr/>
        </p:nvSpPr>
        <p:spPr>
          <a:xfrm>
            <a:off x="754375" y="6293069"/>
            <a:ext cx="779347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AU" dirty="0"/>
              <a:t>Problems although challenging are chances to develop new skills and abilities.</a:t>
            </a:r>
            <a:endParaRPr lang="en-AU" i="1" dirty="0"/>
          </a:p>
        </p:txBody>
      </p:sp>
    </p:spTree>
    <p:extLst>
      <p:ext uri="{BB962C8B-B14F-4D97-AF65-F5344CB8AC3E}">
        <p14:creationId xmlns:p14="http://schemas.microsoft.com/office/powerpoint/2010/main" val="7012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372612" y="4803345"/>
            <a:ext cx="8475128" cy="12216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3" name="Rounded Rectangle 2"/>
          <p:cNvSpPr/>
          <p:nvPr/>
        </p:nvSpPr>
        <p:spPr>
          <a:xfrm>
            <a:off x="372613" y="2970885"/>
            <a:ext cx="8475128" cy="12216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24578" name="Title 1"/>
          <p:cNvSpPr>
            <a:spLocks noGrp="1"/>
          </p:cNvSpPr>
          <p:nvPr>
            <p:ph type="title"/>
          </p:nvPr>
        </p:nvSpPr>
        <p:spPr/>
        <p:txBody>
          <a:bodyPr/>
          <a:lstStyle/>
          <a:p>
            <a:r>
              <a:rPr lang="en-AU" u="sng" dirty="0">
                <a:latin typeface="Arial Narrow" pitchFamily="34" charset="0"/>
              </a:rPr>
              <a:t>Generality (Examples)</a:t>
            </a:r>
          </a:p>
        </p:txBody>
      </p:sp>
      <p:sp>
        <p:nvSpPr>
          <p:cNvPr id="24579" name="Content Placeholder 2"/>
          <p:cNvSpPr>
            <a:spLocks noGrp="1"/>
          </p:cNvSpPr>
          <p:nvPr>
            <p:ph idx="1"/>
          </p:nvPr>
        </p:nvSpPr>
        <p:spPr>
          <a:xfrm>
            <a:off x="296260" y="1920715"/>
            <a:ext cx="8551480" cy="4849029"/>
          </a:xfrm>
        </p:spPr>
        <p:txBody>
          <a:bodyPr/>
          <a:lstStyle/>
          <a:p>
            <a:r>
              <a:rPr lang="en-AU" dirty="0"/>
              <a:t>Sigmund Freud is one of the greatest names in medical history.</a:t>
            </a:r>
          </a:p>
          <a:p>
            <a:pPr marL="0" indent="0">
              <a:buNone/>
            </a:pPr>
            <a:r>
              <a:rPr lang="en-AU" dirty="0">
                <a:solidFill>
                  <a:srgbClr val="FF0000"/>
                </a:solidFill>
              </a:rPr>
              <a:t>General! </a:t>
            </a:r>
            <a:r>
              <a:rPr lang="en-AU" dirty="0"/>
              <a:t>In this statement, several specific examples could be given to prove why Freud is one of the greatest names in medical history, so this is a General Statement.</a:t>
            </a:r>
          </a:p>
          <a:p>
            <a:r>
              <a:rPr lang="en-AU" dirty="0"/>
              <a:t>Mario Andretti is a successful Race-car driver.     </a:t>
            </a:r>
          </a:p>
          <a:p>
            <a:pPr marL="0" indent="0">
              <a:buNone/>
            </a:pPr>
            <a:r>
              <a:rPr lang="en-AU" dirty="0">
                <a:solidFill>
                  <a:srgbClr val="FF0000"/>
                </a:solidFill>
              </a:rPr>
              <a:t>General! </a:t>
            </a:r>
            <a:r>
              <a:rPr lang="en-AU" dirty="0"/>
              <a:t>This statement about Andretti suggests that there are many specific examples that you could list to prove that he is a successful racer. </a:t>
            </a:r>
            <a:endParaRPr lang="en-AU" sz="2800" dirty="0"/>
          </a:p>
        </p:txBody>
      </p:sp>
      <p:sp>
        <p:nvSpPr>
          <p:cNvPr id="4" name="Rectangle 3"/>
          <p:cNvSpPr/>
          <p:nvPr/>
        </p:nvSpPr>
        <p:spPr>
          <a:xfrm>
            <a:off x="4113885" y="240961"/>
            <a:ext cx="3206805"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AU" b="1" dirty="0"/>
              <a:t>The </a:t>
            </a:r>
            <a:r>
              <a:rPr lang="en-AU" b="1" dirty="0">
                <a:solidFill>
                  <a:srgbClr val="659200"/>
                </a:solidFill>
              </a:rPr>
              <a:t>less detail </a:t>
            </a:r>
            <a:r>
              <a:rPr lang="en-AU" b="1" dirty="0"/>
              <a:t>a claim provides,</a:t>
            </a:r>
            <a:br>
              <a:rPr lang="en-AU" b="1" dirty="0"/>
            </a:br>
            <a:r>
              <a:rPr lang="en-AU" b="1" dirty="0"/>
              <a:t>the more general it is</a:t>
            </a:r>
            <a:r>
              <a:rPr lang="en-AU" dirty="0"/>
              <a:t>!</a:t>
            </a:r>
          </a:p>
        </p:txBody>
      </p:sp>
      <p:pic>
        <p:nvPicPr>
          <p:cNvPr id="2" name="Recorded Sound">
            <a:hlinkClick r:id="" action="ppaction://media"/>
            <a:extLst>
              <a:ext uri="{FF2B5EF4-FFF2-40B4-BE49-F238E27FC236}">
                <a16:creationId xmlns:a16="http://schemas.microsoft.com/office/drawing/2014/main" id="{28C5872D-6762-4104-BFBD-42379DDB71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167985" y="2361285"/>
            <a:ext cx="609600" cy="609600"/>
          </a:xfrm>
          <a:prstGeom prst="rect">
            <a:avLst/>
          </a:prstGeom>
        </p:spPr>
      </p:pic>
      <p:pic>
        <p:nvPicPr>
          <p:cNvPr id="5" name="Recorded Sound">
            <a:hlinkClick r:id="" action="ppaction://media"/>
            <a:extLst>
              <a:ext uri="{FF2B5EF4-FFF2-40B4-BE49-F238E27FC236}">
                <a16:creationId xmlns:a16="http://schemas.microsoft.com/office/drawing/2014/main" id="{CA53A623-A4A3-4CD3-B486-23579111605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320690" y="4260104"/>
            <a:ext cx="609600" cy="609600"/>
          </a:xfrm>
          <a:prstGeom prst="rect">
            <a:avLst/>
          </a:prstGeom>
        </p:spPr>
      </p:pic>
    </p:spTree>
    <p:extLst>
      <p:ext uri="{BB962C8B-B14F-4D97-AF65-F5344CB8AC3E}">
        <p14:creationId xmlns:p14="http://schemas.microsoft.com/office/powerpoint/2010/main" val="264489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8718" fill="hold"/>
                                        <p:tgtEl>
                                          <p:spTgt spid="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1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749245"/>
            <a:ext cx="7940661" cy="4581150"/>
          </a:xfrm>
        </p:spPr>
        <p:txBody>
          <a:bodyPr>
            <a:normAutofit/>
          </a:bodyPr>
          <a:lstStyle/>
          <a:p>
            <a:endParaRPr lang="en-US" dirty="0">
              <a:solidFill>
                <a:srgbClr val="659200"/>
              </a:solidFill>
            </a:endParaRPr>
          </a:p>
          <a:p>
            <a:endParaRPr lang="en-US" dirty="0"/>
          </a:p>
          <a:p>
            <a:endParaRPr lang="en-US" dirty="0"/>
          </a:p>
          <a:p>
            <a:endParaRPr lang="en-US" dirty="0"/>
          </a:p>
          <a:p>
            <a:endParaRPr lang="en-US" dirty="0"/>
          </a:p>
        </p:txBody>
      </p:sp>
      <p:sp>
        <p:nvSpPr>
          <p:cNvPr id="6" name="Cloud Callout 5"/>
          <p:cNvSpPr/>
          <p:nvPr/>
        </p:nvSpPr>
        <p:spPr>
          <a:xfrm>
            <a:off x="448966" y="985720"/>
            <a:ext cx="8093365" cy="5344675"/>
          </a:xfrm>
          <a:prstGeom prst="cloudCallout">
            <a:avLst>
              <a:gd name="adj1" fmla="val -44644"/>
              <a:gd name="adj2" fmla="val 4980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3800" dirty="0"/>
          </a:p>
          <a:p>
            <a:pPr algn="ctr"/>
            <a:r>
              <a:rPr lang="en-AU" sz="3800" dirty="0"/>
              <a:t>Now let’s look at the theme of this class.</a:t>
            </a:r>
          </a:p>
          <a:p>
            <a:pPr algn="ctr"/>
            <a:endParaRPr lang="en-AU" sz="3800" dirty="0"/>
          </a:p>
          <a:p>
            <a:pPr algn="ctr"/>
            <a:r>
              <a:rPr lang="en-AU" sz="3800" dirty="0"/>
              <a:t>Generality, Vagueness and Ambiguity with Regards to Online Shopping!</a:t>
            </a:r>
            <a:br>
              <a:rPr lang="en-AU" sz="3800" dirty="0"/>
            </a:br>
            <a:endParaRPr lang="en-AU" sz="3800" dirty="0"/>
          </a:p>
        </p:txBody>
      </p:sp>
      <p:pic>
        <p:nvPicPr>
          <p:cNvPr id="4" name="Picture 2" descr="http://images.clipartpanda.com/internet-clipart-interne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985" y="5108755"/>
            <a:ext cx="1832460" cy="170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346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Consumer Affairs: </a:t>
            </a:r>
            <a:br>
              <a:rPr lang="en-AU" dirty="0"/>
            </a:br>
            <a:r>
              <a:rPr lang="en-AU" dirty="0"/>
              <a:t>Misleading or Deceptive Conduct</a:t>
            </a:r>
          </a:p>
        </p:txBody>
      </p:sp>
      <p:pic>
        <p:nvPicPr>
          <p:cNvPr id="4" name="Picture 3"/>
          <p:cNvPicPr>
            <a:picLocks noChangeAspect="1"/>
          </p:cNvPicPr>
          <p:nvPr/>
        </p:nvPicPr>
        <p:blipFill>
          <a:blip r:embed="rId4"/>
          <a:stretch>
            <a:fillRect/>
          </a:stretch>
        </p:blipFill>
        <p:spPr>
          <a:xfrm>
            <a:off x="629100" y="2818180"/>
            <a:ext cx="7677150" cy="3571875"/>
          </a:xfrm>
          <a:prstGeom prst="rect">
            <a:avLst/>
          </a:prstGeom>
        </p:spPr>
      </p:pic>
      <p:pic>
        <p:nvPicPr>
          <p:cNvPr id="5" name="Picture 4"/>
          <p:cNvPicPr>
            <a:picLocks noChangeAspect="1"/>
          </p:cNvPicPr>
          <p:nvPr/>
        </p:nvPicPr>
        <p:blipFill>
          <a:blip r:embed="rId5"/>
          <a:stretch>
            <a:fillRect/>
          </a:stretch>
        </p:blipFill>
        <p:spPr>
          <a:xfrm>
            <a:off x="601670" y="1901950"/>
            <a:ext cx="8010525" cy="704850"/>
          </a:xfrm>
          <a:prstGeom prst="rect">
            <a:avLst/>
          </a:prstGeom>
        </p:spPr>
      </p:pic>
      <p:pic>
        <p:nvPicPr>
          <p:cNvPr id="3" name="Recorded Sound">
            <a:hlinkClick r:id="" action="ppaction://media"/>
            <a:extLst>
              <a:ext uri="{FF2B5EF4-FFF2-40B4-BE49-F238E27FC236}">
                <a16:creationId xmlns:a16="http://schemas.microsoft.com/office/drawing/2014/main" id="{CA141F32-8965-433A-BB44-C741200C4D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456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3417" y="2443798"/>
            <a:ext cx="526124" cy="45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p:cNvSpPr/>
          <p:nvPr/>
        </p:nvSpPr>
        <p:spPr>
          <a:xfrm>
            <a:off x="448965" y="3623571"/>
            <a:ext cx="4123035" cy="45811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AU" dirty="0"/>
          </a:p>
        </p:txBody>
      </p:sp>
      <p:sp>
        <p:nvSpPr>
          <p:cNvPr id="12" name="Rectangle 11"/>
          <p:cNvSpPr/>
          <p:nvPr/>
        </p:nvSpPr>
        <p:spPr>
          <a:xfrm>
            <a:off x="448966" y="4113904"/>
            <a:ext cx="1527050" cy="327185"/>
          </a:xfrm>
          <a:prstGeom prst="rect">
            <a:avLst/>
          </a:prstGeom>
          <a:solidFill>
            <a:schemeClr val="accent3">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dirty="0"/>
          </a:p>
        </p:txBody>
      </p:sp>
      <p:sp>
        <p:nvSpPr>
          <p:cNvPr id="13" name="Rectangle 12"/>
          <p:cNvSpPr/>
          <p:nvPr/>
        </p:nvSpPr>
        <p:spPr>
          <a:xfrm>
            <a:off x="5030115" y="6024985"/>
            <a:ext cx="1832460" cy="3271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dirty="0"/>
          </a:p>
        </p:txBody>
      </p:sp>
      <p:sp>
        <p:nvSpPr>
          <p:cNvPr id="14" name="Rectangle 13"/>
          <p:cNvSpPr/>
          <p:nvPr/>
        </p:nvSpPr>
        <p:spPr>
          <a:xfrm>
            <a:off x="445574" y="6370866"/>
            <a:ext cx="1225031" cy="3271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dirty="0"/>
          </a:p>
        </p:txBody>
      </p:sp>
      <p:sp>
        <p:nvSpPr>
          <p:cNvPr id="3" name="Content Placeholder 2"/>
          <p:cNvSpPr>
            <a:spLocks noGrp="1"/>
          </p:cNvSpPr>
          <p:nvPr>
            <p:ph idx="1"/>
          </p:nvPr>
        </p:nvSpPr>
        <p:spPr>
          <a:xfrm>
            <a:off x="1" y="2054655"/>
            <a:ext cx="6895732" cy="4581150"/>
          </a:xfrm>
        </p:spPr>
        <p:txBody>
          <a:bodyPr>
            <a:noAutofit/>
          </a:bodyPr>
          <a:lstStyle/>
          <a:p>
            <a:r>
              <a:rPr lang="en-AU" sz="2400" dirty="0"/>
              <a:t>Our white hover board or 2 wheel self balancing scooters are a fast way to get around. </a:t>
            </a:r>
          </a:p>
          <a:p>
            <a:r>
              <a:rPr lang="en-AU" sz="2400" dirty="0"/>
              <a:t>Designed for everyday use, with quick manoeuvring through any type of terrain!</a:t>
            </a:r>
            <a:br>
              <a:rPr lang="en-AU" sz="2400" dirty="0"/>
            </a:br>
            <a:r>
              <a:rPr lang="en-AU" sz="2400" dirty="0"/>
              <a:t>City or urban and regional areas. </a:t>
            </a:r>
          </a:p>
          <a:p>
            <a:r>
              <a:rPr lang="en-AU" sz="2400" dirty="0"/>
              <a:t>Most people will master the hover board in a few hours.</a:t>
            </a:r>
          </a:p>
          <a:p>
            <a:r>
              <a:rPr lang="en-AU" sz="2400" dirty="0"/>
              <a:t>Designed with smart-sensor technology which means that every time you lean forward too much while accelerating, the scooter will automatically trigger it’s sensors to slow down and stop you from falling off.</a:t>
            </a:r>
          </a:p>
        </p:txBody>
      </p:sp>
      <p:sp>
        <p:nvSpPr>
          <p:cNvPr id="11" name="Rounded Rectangle 10"/>
          <p:cNvSpPr/>
          <p:nvPr/>
        </p:nvSpPr>
        <p:spPr>
          <a:xfrm>
            <a:off x="7019003" y="5240158"/>
            <a:ext cx="1972292" cy="1328023"/>
          </a:xfrm>
          <a:prstGeom prst="round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AU" dirty="0"/>
              <a:t>Blue=Vague</a:t>
            </a:r>
          </a:p>
          <a:p>
            <a:r>
              <a:rPr lang="en-AU" dirty="0"/>
              <a:t>Red=Ambiguity</a:t>
            </a:r>
          </a:p>
          <a:p>
            <a:r>
              <a:rPr lang="en-AU" dirty="0"/>
              <a:t>Green=Generality</a:t>
            </a:r>
          </a:p>
          <a:p>
            <a:r>
              <a:rPr lang="en-AU" dirty="0"/>
              <a:t>Orange=Fallacy</a:t>
            </a:r>
          </a:p>
        </p:txBody>
      </p:sp>
      <p:sp>
        <p:nvSpPr>
          <p:cNvPr id="15" name="Rectangle 14"/>
          <p:cNvSpPr/>
          <p:nvPr/>
        </p:nvSpPr>
        <p:spPr>
          <a:xfrm>
            <a:off x="6862575" y="2841009"/>
            <a:ext cx="212872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96260" y="1451216"/>
            <a:ext cx="5344675" cy="763525"/>
          </a:xfrm>
        </p:spPr>
        <p:txBody>
          <a:bodyPr>
            <a:noAutofit/>
          </a:bodyPr>
          <a:lstStyle/>
          <a:p>
            <a:r>
              <a:rPr lang="en-AU" sz="3200" dirty="0"/>
              <a:t>Online Product Description!</a:t>
            </a:r>
          </a:p>
        </p:txBody>
      </p:sp>
      <p:pic>
        <p:nvPicPr>
          <p:cNvPr id="5" name="Picture 4"/>
          <p:cNvPicPr>
            <a:picLocks noChangeAspect="1"/>
          </p:cNvPicPr>
          <p:nvPr/>
        </p:nvPicPr>
        <p:blipFill>
          <a:blip r:embed="rId4"/>
          <a:stretch>
            <a:fillRect/>
          </a:stretch>
        </p:blipFill>
        <p:spPr>
          <a:xfrm>
            <a:off x="6557165" y="1237137"/>
            <a:ext cx="2191055" cy="14897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p:cNvSpPr/>
          <p:nvPr/>
        </p:nvSpPr>
        <p:spPr>
          <a:xfrm>
            <a:off x="6862575" y="2841009"/>
            <a:ext cx="2128720" cy="923330"/>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n-AU" dirty="0"/>
              <a:t>Price: From $700 to $800 depending on your colour choice.</a:t>
            </a:r>
          </a:p>
        </p:txBody>
      </p:sp>
      <p:sp>
        <p:nvSpPr>
          <p:cNvPr id="7" name="Rounded Rectangular Callout 6"/>
          <p:cNvSpPr/>
          <p:nvPr/>
        </p:nvSpPr>
        <p:spPr>
          <a:xfrm>
            <a:off x="1059785" y="69489"/>
            <a:ext cx="4428445" cy="1068935"/>
          </a:xfrm>
          <a:prstGeom prst="wedgeRoundRectCallout">
            <a:avLst>
              <a:gd name="adj1" fmla="val -39344"/>
              <a:gd name="adj2" fmla="val 8181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2400" dirty="0">
                <a:solidFill>
                  <a:schemeClr val="tx1"/>
                </a:solidFill>
              </a:rPr>
              <a:t>Spot the vague, ambiguous, fallacy and general statements!</a:t>
            </a:r>
          </a:p>
        </p:txBody>
      </p:sp>
      <p:pic>
        <p:nvPicPr>
          <p:cNvPr id="4" name="Recorded Sound">
            <a:hlinkClick r:id="" action="ppaction://media"/>
            <a:extLst>
              <a:ext uri="{FF2B5EF4-FFF2-40B4-BE49-F238E27FC236}">
                <a16:creationId xmlns:a16="http://schemas.microsoft.com/office/drawing/2014/main" id="{FE5B8385-36F4-4232-9F35-141AB6EEC0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33240" y="3077201"/>
            <a:ext cx="609600" cy="609600"/>
          </a:xfrm>
          <a:prstGeom prst="rect">
            <a:avLst/>
          </a:prstGeom>
        </p:spPr>
      </p:pic>
    </p:spTree>
    <p:extLst>
      <p:ext uri="{BB962C8B-B14F-4D97-AF65-F5344CB8AC3E}">
        <p14:creationId xmlns:p14="http://schemas.microsoft.com/office/powerpoint/2010/main" val="165668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24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4"/>
                </p:tgtEl>
              </p:cMediaNode>
            </p:audio>
          </p:childTnLst>
        </p:cTn>
      </p:par>
    </p:tnLst>
    <p:bldLst>
      <p:bldP spid="9" grpId="0" animBg="1"/>
      <p:bldP spid="10" grpId="0" animBg="1"/>
      <p:bldP spid="12" grpId="0" animBg="1"/>
      <p:bldP spid="13" grpId="0" animBg="1"/>
      <p:bldP spid="14" grpId="0" animBg="1"/>
      <p:bldP spid="11"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900" y="111825"/>
            <a:ext cx="5650085" cy="763525"/>
          </a:xfrm>
        </p:spPr>
        <p:style>
          <a:lnRef idx="3">
            <a:schemeClr val="lt1"/>
          </a:lnRef>
          <a:fillRef idx="1">
            <a:schemeClr val="accent6"/>
          </a:fillRef>
          <a:effectRef idx="1">
            <a:schemeClr val="accent6"/>
          </a:effectRef>
          <a:fontRef idx="minor">
            <a:schemeClr val="lt1"/>
          </a:fontRef>
        </p:style>
        <p:txBody>
          <a:bodyPr>
            <a:normAutofit/>
          </a:bodyPr>
          <a:lstStyle/>
          <a:p>
            <a:r>
              <a:rPr lang="en-AU" dirty="0">
                <a:solidFill>
                  <a:schemeClr val="bg1"/>
                </a:solidFill>
              </a:rPr>
              <a:t>Case Study: Online Shopping</a:t>
            </a:r>
          </a:p>
        </p:txBody>
      </p:sp>
      <p:sp>
        <p:nvSpPr>
          <p:cNvPr id="3" name="Content Placeholder 2"/>
          <p:cNvSpPr>
            <a:spLocks noGrp="1"/>
          </p:cNvSpPr>
          <p:nvPr>
            <p:ph idx="1"/>
          </p:nvPr>
        </p:nvSpPr>
        <p:spPr>
          <a:xfrm>
            <a:off x="296260" y="3592425"/>
            <a:ext cx="7787954" cy="2671522"/>
          </a:xfrm>
        </p:spPr>
        <p:txBody>
          <a:bodyPr>
            <a:noAutofit/>
          </a:bodyPr>
          <a:lstStyle/>
          <a:p>
            <a:pPr marL="0" indent="0">
              <a:buNone/>
            </a:pPr>
            <a:r>
              <a:rPr lang="en-AU" sz="1800" b="1" dirty="0">
                <a:solidFill>
                  <a:srgbClr val="659200"/>
                </a:solidFill>
              </a:rPr>
              <a:t>Pros to Online Shopping:</a:t>
            </a:r>
            <a:endParaRPr lang="en-AU" sz="1800" dirty="0">
              <a:solidFill>
                <a:srgbClr val="659200"/>
              </a:solidFill>
            </a:endParaRPr>
          </a:p>
          <a:p>
            <a:pPr>
              <a:buFont typeface="+mj-lt"/>
              <a:buAutoNum type="arabicPeriod"/>
            </a:pPr>
            <a:r>
              <a:rPr lang="en-AU" sz="1800" dirty="0"/>
              <a:t>Better choice - more variety of colours, sizes, etc.</a:t>
            </a:r>
          </a:p>
          <a:p>
            <a:pPr>
              <a:buFont typeface="+mj-lt"/>
              <a:buAutoNum type="arabicPeriod"/>
            </a:pPr>
            <a:r>
              <a:rPr lang="en-AU" sz="1800" dirty="0"/>
              <a:t>Cheaper prices - many say they find prices are 1/2 to 1/3 of price being charged in shops</a:t>
            </a:r>
          </a:p>
          <a:p>
            <a:pPr marL="0" indent="0">
              <a:buNone/>
            </a:pPr>
            <a:r>
              <a:rPr lang="en-AU" sz="1800" dirty="0"/>
              <a:t> </a:t>
            </a:r>
          </a:p>
          <a:p>
            <a:pPr marL="0" indent="0">
              <a:buNone/>
            </a:pPr>
            <a:r>
              <a:rPr lang="en-AU" sz="1800" b="1" dirty="0">
                <a:solidFill>
                  <a:srgbClr val="659200"/>
                </a:solidFill>
              </a:rPr>
              <a:t>Cons to Online Shopping:</a:t>
            </a:r>
            <a:endParaRPr lang="en-AU" sz="1800" dirty="0">
              <a:solidFill>
                <a:srgbClr val="659200"/>
              </a:solidFill>
            </a:endParaRPr>
          </a:p>
          <a:p>
            <a:pPr>
              <a:buFont typeface="+mj-lt"/>
              <a:buAutoNum type="arabicPeriod"/>
            </a:pPr>
            <a:r>
              <a:rPr lang="en-AU" sz="1800" dirty="0"/>
              <a:t>Items may not be as described</a:t>
            </a:r>
          </a:p>
          <a:p>
            <a:pPr>
              <a:buFont typeface="+mj-lt"/>
              <a:buAutoNum type="arabicPeriod"/>
            </a:pPr>
            <a:r>
              <a:rPr lang="en-AU" sz="1800" dirty="0"/>
              <a:t>Items may be broken or lost in the post</a:t>
            </a:r>
          </a:p>
        </p:txBody>
      </p:sp>
      <p:sp>
        <p:nvSpPr>
          <p:cNvPr id="4" name="Rectangle 3"/>
          <p:cNvSpPr/>
          <p:nvPr/>
        </p:nvSpPr>
        <p:spPr>
          <a:xfrm>
            <a:off x="0" y="6470523"/>
            <a:ext cx="8843165" cy="307777"/>
          </a:xfrm>
          <a:prstGeom prst="rect">
            <a:avLst/>
          </a:prstGeom>
        </p:spPr>
        <p:txBody>
          <a:bodyPr wrap="square">
            <a:spAutoFit/>
          </a:bodyPr>
          <a:lstStyle/>
          <a:p>
            <a:r>
              <a:rPr lang="en-AU" sz="1400" dirty="0"/>
              <a:t>Source: </a:t>
            </a:r>
            <a:r>
              <a:rPr lang="en-AU" sz="1400" dirty="0">
                <a:hlinkClick r:id="rId4"/>
              </a:rPr>
              <a:t>http://www.themorningbulletin.com.au/news/pros-and-cons-online-shopping-and-selling-goods/2080166/</a:t>
            </a:r>
            <a:endParaRPr lang="en-AU" sz="1400" dirty="0"/>
          </a:p>
        </p:txBody>
      </p:sp>
      <p:sp>
        <p:nvSpPr>
          <p:cNvPr id="5" name="Rounded Rectangular Callout 4"/>
          <p:cNvSpPr/>
          <p:nvPr/>
        </p:nvSpPr>
        <p:spPr>
          <a:xfrm>
            <a:off x="287111" y="987256"/>
            <a:ext cx="8856889" cy="2553891"/>
          </a:xfrm>
          <a:prstGeom prst="wedgeRoundRectCallout">
            <a:avLst>
              <a:gd name="adj1" fmla="val 37116"/>
              <a:gd name="adj2" fmla="val -56935"/>
              <a:gd name="adj3" fmla="val 16667"/>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Courier New" panose="02070309020205020404" pitchFamily="49" charset="0"/>
              <a:buChar char="o"/>
            </a:pPr>
            <a:r>
              <a:rPr lang="en-AU" dirty="0"/>
              <a:t>There are plenty of stories of people buying expensive items through sites like eBay or Gumtree and the product doesn't turn up, at all !</a:t>
            </a:r>
          </a:p>
          <a:p>
            <a:pPr marL="285750" indent="-285750">
              <a:buFont typeface="Courier New" panose="02070309020205020404" pitchFamily="49" charset="0"/>
              <a:buChar char="o"/>
            </a:pPr>
            <a:r>
              <a:rPr lang="en-AU" dirty="0"/>
              <a:t>This news article talks about </a:t>
            </a:r>
            <a:r>
              <a:rPr lang="en-AU" b="1" i="1" dirty="0"/>
              <a:t>one person who was really excited about finding a motorbike on eBay for a great price ($10,000). However, when the motorbike didn't turn up, they struggled to get any assistance from the online website, police or other legal avenues.</a:t>
            </a:r>
          </a:p>
          <a:p>
            <a:pPr marL="285750" indent="-285750">
              <a:buFont typeface="Courier New" panose="02070309020205020404" pitchFamily="49" charset="0"/>
              <a:buChar char="o"/>
            </a:pPr>
            <a:r>
              <a:rPr lang="en-AU" b="1" i="1" dirty="0"/>
              <a:t>The author then asked the readers of The Morning Bulletin, for their pros and cons of online shopping:</a:t>
            </a:r>
          </a:p>
        </p:txBody>
      </p:sp>
      <p:pic>
        <p:nvPicPr>
          <p:cNvPr id="6" name="Picture 5"/>
          <p:cNvPicPr>
            <a:picLocks noChangeAspect="1"/>
          </p:cNvPicPr>
          <p:nvPr/>
        </p:nvPicPr>
        <p:blipFill>
          <a:blip r:embed="rId5"/>
          <a:stretch>
            <a:fillRect/>
          </a:stretch>
        </p:blipFill>
        <p:spPr>
          <a:xfrm>
            <a:off x="7778805" y="4462792"/>
            <a:ext cx="1221640" cy="1739362"/>
          </a:xfrm>
          <a:prstGeom prst="rect">
            <a:avLst/>
          </a:prstGeom>
        </p:spPr>
      </p:pic>
      <p:pic>
        <p:nvPicPr>
          <p:cNvPr id="7" name="Recorded Sound">
            <a:hlinkClick r:id="" action="ppaction://media"/>
            <a:extLst>
              <a:ext uri="{FF2B5EF4-FFF2-40B4-BE49-F238E27FC236}">
                <a16:creationId xmlns:a16="http://schemas.microsoft.com/office/drawing/2014/main" id="{EFE6CB49-C3E9-42FB-A094-D10B39D48B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02688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2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143557" y="3581705"/>
            <a:ext cx="8398776" cy="1039231"/>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dirty="0"/>
          </a:p>
        </p:txBody>
      </p:sp>
      <p:sp>
        <p:nvSpPr>
          <p:cNvPr id="2" name="Title 1"/>
          <p:cNvSpPr>
            <a:spLocks noGrp="1"/>
          </p:cNvSpPr>
          <p:nvPr>
            <p:ph type="title"/>
          </p:nvPr>
        </p:nvSpPr>
        <p:spPr>
          <a:xfrm>
            <a:off x="554680" y="222196"/>
            <a:ext cx="7940660" cy="916230"/>
          </a:xfrm>
        </p:spPr>
        <p:style>
          <a:lnRef idx="1">
            <a:schemeClr val="accent3"/>
          </a:lnRef>
          <a:fillRef idx="2">
            <a:schemeClr val="accent3"/>
          </a:fillRef>
          <a:effectRef idx="1">
            <a:schemeClr val="accent3"/>
          </a:effectRef>
          <a:fontRef idx="minor">
            <a:schemeClr val="dk1"/>
          </a:fontRef>
        </p:style>
        <p:txBody>
          <a:bodyPr>
            <a:normAutofit fontScale="90000"/>
          </a:bodyPr>
          <a:lstStyle/>
          <a:p>
            <a:r>
              <a:rPr lang="en-AU" sz="3100" dirty="0"/>
              <a:t>News: Online ticket sellers ‘getting away’ with vague prices and seating rules</a:t>
            </a:r>
            <a:endParaRPr lang="en-AU" dirty="0"/>
          </a:p>
        </p:txBody>
      </p:sp>
      <p:sp>
        <p:nvSpPr>
          <p:cNvPr id="3" name="Content Placeholder 2"/>
          <p:cNvSpPr>
            <a:spLocks noGrp="1"/>
          </p:cNvSpPr>
          <p:nvPr>
            <p:ph idx="1"/>
          </p:nvPr>
        </p:nvSpPr>
        <p:spPr>
          <a:xfrm>
            <a:off x="143556" y="1291130"/>
            <a:ext cx="8398776" cy="4886561"/>
          </a:xfrm>
        </p:spPr>
        <p:txBody>
          <a:bodyPr>
            <a:normAutofit/>
          </a:bodyPr>
          <a:lstStyle/>
          <a:p>
            <a:r>
              <a:rPr lang="en-AU" sz="2000" dirty="0"/>
              <a:t>You might think you've found the last ticket to your favourite gig, but without knowing important information, it could be worthless!</a:t>
            </a:r>
          </a:p>
          <a:p>
            <a:pPr fontAlgn="base"/>
            <a:r>
              <a:rPr lang="en-AU" sz="2000" dirty="0"/>
              <a:t>Loyal One Direction fans are being led in the wrong direction by re-sale websites which are flouting the law and </a:t>
            </a:r>
            <a:r>
              <a:rPr lang="en-AU" sz="2000" b="1" dirty="0">
                <a:solidFill>
                  <a:srgbClr val="659200"/>
                </a:solidFill>
              </a:rPr>
              <a:t>not displaying ticket face values</a:t>
            </a:r>
            <a:r>
              <a:rPr lang="en-AU" sz="2000" dirty="0">
                <a:solidFill>
                  <a:srgbClr val="659200"/>
                </a:solidFill>
              </a:rPr>
              <a:t>.</a:t>
            </a:r>
          </a:p>
          <a:p>
            <a:pPr fontAlgn="base"/>
            <a:r>
              <a:rPr lang="en-AU" sz="2000" dirty="0"/>
              <a:t>An investigation by consumer watchdog Which? found five of the country’s most popular sites fell short of coming clean with all the information </a:t>
            </a:r>
            <a:r>
              <a:rPr lang="en-AU" sz="2000" u="sng" dirty="0">
                <a:solidFill>
                  <a:srgbClr val="659200"/>
                </a:solidFill>
              </a:rPr>
              <a:t>required by the new Consumer Rights Act</a:t>
            </a:r>
            <a:r>
              <a:rPr lang="en-AU" sz="2000" dirty="0"/>
              <a:t>.</a:t>
            </a:r>
          </a:p>
          <a:p>
            <a:pPr fontAlgn="base"/>
            <a:r>
              <a:rPr lang="en-AU" sz="2000" dirty="0"/>
              <a:t>For example 1D fans desperate to get their hands on concert tickets found </a:t>
            </a:r>
            <a:r>
              <a:rPr lang="en-AU" sz="2000" b="1" dirty="0"/>
              <a:t>Viagogo’s </a:t>
            </a:r>
            <a:r>
              <a:rPr lang="en-AU" sz="2000" b="1" u="sng" dirty="0"/>
              <a:t>vague</a:t>
            </a:r>
            <a:r>
              <a:rPr lang="en-AU" sz="2000" b="1" dirty="0"/>
              <a:t> face value of £44.55 to £72.60</a:t>
            </a:r>
            <a:r>
              <a:rPr lang="en-AU" sz="2000" b="1" dirty="0">
                <a:solidFill>
                  <a:schemeClr val="bg1"/>
                </a:solidFill>
              </a:rPr>
              <a:t> </a:t>
            </a:r>
            <a:r>
              <a:rPr lang="en-AU" sz="2000" dirty="0"/>
              <a:t>unhelpful as they had no idea how much over the odds they were paying.</a:t>
            </a:r>
          </a:p>
          <a:p>
            <a:endParaRPr lang="en-AU" sz="2400" dirty="0"/>
          </a:p>
        </p:txBody>
      </p:sp>
      <p:sp>
        <p:nvSpPr>
          <p:cNvPr id="4" name="Rectangle 3"/>
          <p:cNvSpPr/>
          <p:nvPr/>
        </p:nvSpPr>
        <p:spPr>
          <a:xfrm>
            <a:off x="74120" y="6427485"/>
            <a:ext cx="8089973" cy="307777"/>
          </a:xfrm>
          <a:prstGeom prst="rect">
            <a:avLst/>
          </a:prstGeom>
        </p:spPr>
        <p:txBody>
          <a:bodyPr wrap="square">
            <a:spAutoFit/>
          </a:bodyPr>
          <a:lstStyle/>
          <a:p>
            <a:r>
              <a:rPr lang="en-AU" sz="1400" dirty="0"/>
              <a:t>Source: </a:t>
            </a:r>
            <a:r>
              <a:rPr lang="en-AU" sz="1400" dirty="0">
                <a:hlinkClick r:id="rId4"/>
              </a:rPr>
              <a:t>http://www.mirror.co.uk/money/online-ticket-sellers-getting-away-6675390</a:t>
            </a:r>
            <a:endParaRPr lang="en-AU" sz="1400" dirty="0"/>
          </a:p>
        </p:txBody>
      </p:sp>
      <p:pic>
        <p:nvPicPr>
          <p:cNvPr id="6" name="Picture 2" descr="http://www.supanova.com.au/wp-content/uploads/2010/02/ticket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310" y="4773640"/>
            <a:ext cx="1209620" cy="17704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3655770" y="5143620"/>
            <a:ext cx="5229129" cy="1241127"/>
          </a:xfrm>
          <a:prstGeom prst="wedgeRoundRectCallout">
            <a:avLst>
              <a:gd name="adj1" fmla="val -61635"/>
              <a:gd name="adj2" fmla="val 6254"/>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a:t>Booking fees are especially frustrating as all too often you think you're getting a good deal and then you get to the final stage of an online booking form and find you have to pay more.</a:t>
            </a:r>
          </a:p>
        </p:txBody>
      </p:sp>
      <p:pic>
        <p:nvPicPr>
          <p:cNvPr id="8" name="Recorded Sound">
            <a:hlinkClick r:id="" action="ppaction://media"/>
            <a:extLst>
              <a:ext uri="{FF2B5EF4-FFF2-40B4-BE49-F238E27FC236}">
                <a16:creationId xmlns:a16="http://schemas.microsoft.com/office/drawing/2014/main" id="{C6526884-B40D-45BC-B93D-8DA9E65516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46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985720"/>
            <a:ext cx="3206805" cy="763525"/>
          </a:xfrm>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r>
              <a:rPr lang="en-AU" dirty="0">
                <a:solidFill>
                  <a:schemeClr val="bg1"/>
                </a:solidFill>
                <a:latin typeface="+mn-lt"/>
                <a:ea typeface="+mn-ea"/>
                <a:cs typeface="+mn-cs"/>
              </a:rPr>
              <a:t>Judge and Jury!</a:t>
            </a:r>
          </a:p>
        </p:txBody>
      </p:sp>
      <p:sp>
        <p:nvSpPr>
          <p:cNvPr id="4" name="Rounded Rectangular Callout 3"/>
          <p:cNvSpPr/>
          <p:nvPr/>
        </p:nvSpPr>
        <p:spPr>
          <a:xfrm>
            <a:off x="296260" y="2054655"/>
            <a:ext cx="8398776" cy="1328023"/>
          </a:xfrm>
          <a:prstGeom prst="wedgeRoundRectCallout">
            <a:avLst>
              <a:gd name="adj1" fmla="val 40192"/>
              <a:gd name="adj2" fmla="val -92656"/>
              <a:gd name="adj3" fmla="val 16667"/>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AU" sz="2400" b="1" dirty="0"/>
              <a:t>Question! </a:t>
            </a:r>
          </a:p>
          <a:p>
            <a:r>
              <a:rPr lang="en-AU" sz="2400" dirty="0"/>
              <a:t>Is it up to the buyer to be more careful (e.g. assessing vagueness) with what they are buying or purely the sellers responsibility?</a:t>
            </a:r>
          </a:p>
        </p:txBody>
      </p:sp>
      <p:pic>
        <p:nvPicPr>
          <p:cNvPr id="6" name="Picture 2" descr="http://blog.oureducation.in/wp-content/uploads/2013/08/Latest-GD-Topics-for-Job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690" y="4156424"/>
            <a:ext cx="1679754" cy="123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kinja-img.com/gawker-media/image/upload/s--D2PRe93p--/18erh2l60zfkxjp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1180" y="131093"/>
            <a:ext cx="2278555" cy="1688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560394" y="3734410"/>
            <a:ext cx="6454886" cy="2595986"/>
          </a:xfrm>
          <a:prstGeom prst="wedgeRoundRectCallout">
            <a:avLst>
              <a:gd name="adj1" fmla="val 59281"/>
              <a:gd name="adj2" fmla="val 137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en-AU" sz="2400" dirty="0"/>
              <a:t>Join together with other students near you.</a:t>
            </a:r>
          </a:p>
          <a:p>
            <a:pPr marL="514350" indent="-514350">
              <a:buFont typeface="+mj-lt"/>
              <a:buAutoNum type="arabicPeriod"/>
            </a:pPr>
            <a:r>
              <a:rPr lang="en-AU" sz="2400" dirty="0"/>
              <a:t>Discuss your answers with each other for </a:t>
            </a:r>
            <a:r>
              <a:rPr lang="en-AU" sz="2400" b="1" dirty="0"/>
              <a:t>5 minutes</a:t>
            </a:r>
            <a:r>
              <a:rPr lang="en-AU" sz="2400" dirty="0"/>
              <a:t>.</a:t>
            </a:r>
          </a:p>
          <a:p>
            <a:pPr marL="514350" indent="-514350">
              <a:buFont typeface="+mj-lt"/>
              <a:buAutoNum type="arabicPeriod"/>
            </a:pPr>
            <a:r>
              <a:rPr lang="en-AU" sz="2400" dirty="0"/>
              <a:t>Share your responses and with the entire class: everyone else is free to challenge for or against those ideas.</a:t>
            </a:r>
          </a:p>
          <a:p>
            <a:pPr marL="514350" indent="-514350">
              <a:buFont typeface="+mj-lt"/>
              <a:buAutoNum type="arabicPeriod"/>
            </a:pPr>
            <a:endParaRPr lang="en-AU" sz="2400" dirty="0"/>
          </a:p>
        </p:txBody>
      </p:sp>
      <p:pic>
        <p:nvPicPr>
          <p:cNvPr id="3" name="Recorded Sound">
            <a:hlinkClick r:id="" action="ppaction://media"/>
            <a:extLst>
              <a:ext uri="{FF2B5EF4-FFF2-40B4-BE49-F238E27FC236}">
                <a16:creationId xmlns:a16="http://schemas.microsoft.com/office/drawing/2014/main" id="{5974C70B-94EC-452A-84B2-3A8E52B1AD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7194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392581"/>
            <a:ext cx="3817625" cy="1143000"/>
          </a:xfrm>
        </p:spPr>
        <p:txBody>
          <a:bodyPr/>
          <a:lstStyle/>
          <a:p>
            <a:r>
              <a:rPr lang="en-AU" dirty="0"/>
              <a:t>In Conclusion…</a:t>
            </a:r>
          </a:p>
        </p:txBody>
      </p:sp>
      <p:sp>
        <p:nvSpPr>
          <p:cNvPr id="5" name="Content Placeholder 4"/>
          <p:cNvSpPr>
            <a:spLocks noGrp="1"/>
          </p:cNvSpPr>
          <p:nvPr>
            <p:ph idx="1"/>
          </p:nvPr>
        </p:nvSpPr>
        <p:spPr>
          <a:xfrm>
            <a:off x="143555" y="1443835"/>
            <a:ext cx="8014781" cy="5191970"/>
          </a:xfrm>
        </p:spPr>
        <p:txBody>
          <a:bodyPr>
            <a:normAutofit fontScale="85000" lnSpcReduction="20000"/>
          </a:bodyPr>
          <a:lstStyle/>
          <a:p>
            <a:r>
              <a:rPr lang="en-AU" b="1" dirty="0"/>
              <a:t>A sentence, phrase or word is </a:t>
            </a:r>
            <a:r>
              <a:rPr lang="en-AU" b="1" dirty="0">
                <a:solidFill>
                  <a:srgbClr val="659200"/>
                </a:solidFill>
              </a:rPr>
              <a:t>vague</a:t>
            </a:r>
            <a:r>
              <a:rPr lang="en-AU" b="1" dirty="0"/>
              <a:t> when its meaning is unclear.</a:t>
            </a:r>
          </a:p>
          <a:p>
            <a:endParaRPr lang="en-AU" b="1" dirty="0"/>
          </a:p>
          <a:p>
            <a:r>
              <a:rPr lang="en-AU" b="1" dirty="0"/>
              <a:t>A sentence, phrase or word is </a:t>
            </a:r>
            <a:r>
              <a:rPr lang="en-AU" b="1" dirty="0">
                <a:solidFill>
                  <a:srgbClr val="659200"/>
                </a:solidFill>
              </a:rPr>
              <a:t>ambiguous</a:t>
            </a:r>
            <a:r>
              <a:rPr lang="en-AU" b="1" dirty="0"/>
              <a:t> when it has more than one meaning.</a:t>
            </a:r>
          </a:p>
          <a:p>
            <a:endParaRPr lang="en-AU" b="1" dirty="0"/>
          </a:p>
          <a:p>
            <a:r>
              <a:rPr lang="en-AU" b="1" dirty="0"/>
              <a:t>A </a:t>
            </a:r>
            <a:r>
              <a:rPr lang="en-AU" b="1" dirty="0">
                <a:solidFill>
                  <a:srgbClr val="659200"/>
                </a:solidFill>
              </a:rPr>
              <a:t>fallacy</a:t>
            </a:r>
            <a:r>
              <a:rPr lang="en-AU" b="1" dirty="0"/>
              <a:t> is something deceptive or misleading.</a:t>
            </a:r>
          </a:p>
          <a:p>
            <a:endParaRPr lang="en-AU" b="1" dirty="0"/>
          </a:p>
          <a:p>
            <a:r>
              <a:rPr lang="en-AU" b="1" dirty="0"/>
              <a:t>The less detail a claim provides,</a:t>
            </a:r>
            <a:br>
              <a:rPr lang="en-AU" b="1" dirty="0"/>
            </a:br>
            <a:r>
              <a:rPr lang="en-AU" b="1" dirty="0"/>
              <a:t>the more </a:t>
            </a:r>
            <a:r>
              <a:rPr lang="en-AU" b="1" dirty="0">
                <a:solidFill>
                  <a:srgbClr val="659200"/>
                </a:solidFill>
              </a:rPr>
              <a:t>general</a:t>
            </a:r>
            <a:r>
              <a:rPr lang="en-AU" b="1" dirty="0"/>
              <a:t> it is!</a:t>
            </a:r>
          </a:p>
          <a:p>
            <a:endParaRPr lang="en-AU" b="1" dirty="0"/>
          </a:p>
          <a:p>
            <a:r>
              <a:rPr lang="en-AU" b="1" dirty="0"/>
              <a:t>Online shopping is a problematic area which is riddled with problems related to these topics.</a:t>
            </a:r>
          </a:p>
          <a:p>
            <a:pPr lvl="1"/>
            <a:r>
              <a:rPr lang="en-AU" b="1" dirty="0"/>
              <a:t>Be careful when purchasing online – analyse your product options carefully !</a:t>
            </a:r>
          </a:p>
          <a:p>
            <a:endParaRPr lang="en-AU" b="1" dirty="0"/>
          </a:p>
        </p:txBody>
      </p:sp>
      <p:pic>
        <p:nvPicPr>
          <p:cNvPr id="6" name="Picture 2" descr="http://www.supanova.com.au/wp-content/uploads/2010/02/ticket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3526" y="2970885"/>
            <a:ext cx="1209620" cy="1770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ages.clipartpanda.com/internet-clipart-internet-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8231" y="3996257"/>
            <a:ext cx="1221640" cy="1135261"/>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3D0E2259-FDE2-41D9-8833-94C2D5192F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2043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425" y="222195"/>
            <a:ext cx="6719020" cy="763525"/>
          </a:xfrm>
        </p:spPr>
        <p:txBody>
          <a:bodyPr>
            <a:normAutofit/>
          </a:bodyPr>
          <a:lstStyle/>
          <a:p>
            <a:r>
              <a:rPr lang="en-AU" b="1" dirty="0"/>
              <a:t>Take 5</a:t>
            </a:r>
          </a:p>
        </p:txBody>
      </p:sp>
      <p:sp>
        <p:nvSpPr>
          <p:cNvPr id="3" name="Content Placeholder 2"/>
          <p:cNvSpPr>
            <a:spLocks noGrp="1"/>
          </p:cNvSpPr>
          <p:nvPr>
            <p:ph idx="1"/>
          </p:nvPr>
        </p:nvSpPr>
        <p:spPr>
          <a:xfrm>
            <a:off x="2128720" y="2970885"/>
            <a:ext cx="5344675" cy="2130502"/>
          </a:xfrm>
          <a:prstGeom prst="wedgeRoundRectCallout">
            <a:avLst>
              <a:gd name="adj1" fmla="val -43739"/>
              <a:gd name="adj2" fmla="val 85381"/>
              <a:gd name="adj3" fmla="val 16667"/>
            </a:avLst>
          </a:prstGeom>
        </p:spPr>
        <p:style>
          <a:lnRef idx="1">
            <a:schemeClr val="accent3"/>
          </a:lnRef>
          <a:fillRef idx="3">
            <a:schemeClr val="accent3"/>
          </a:fillRef>
          <a:effectRef idx="2">
            <a:schemeClr val="accent3"/>
          </a:effectRef>
          <a:fontRef idx="minor">
            <a:schemeClr val="lt1"/>
          </a:fontRef>
        </p:style>
        <p:txBody>
          <a:bodyPr>
            <a:normAutofit fontScale="70000" lnSpcReduction="20000"/>
          </a:bodyPr>
          <a:lstStyle/>
          <a:p>
            <a:pPr marL="0" indent="0">
              <a:buNone/>
            </a:pPr>
            <a:r>
              <a:rPr lang="en-AU" sz="3200" dirty="0"/>
              <a:t>From today’s class and our group discussions.</a:t>
            </a:r>
          </a:p>
          <a:p>
            <a:pPr marL="0" indent="0">
              <a:buNone/>
            </a:pPr>
            <a:br>
              <a:rPr lang="en-AU" sz="3200" dirty="0"/>
            </a:br>
            <a:r>
              <a:rPr lang="en-AU" sz="3200" dirty="0"/>
              <a:t>Take 5 minutes to jot down the main things you learned today…. What are your ‘takeaways’.</a:t>
            </a:r>
          </a:p>
          <a:p>
            <a:pPr marL="0" indent="0">
              <a:buNone/>
            </a:pPr>
            <a:endParaRPr lang="en-AU" sz="3200" dirty="0"/>
          </a:p>
        </p:txBody>
      </p:sp>
      <p:pic>
        <p:nvPicPr>
          <p:cNvPr id="1028" name="Picture 4" descr="https://upload.wikimedia.org/wikipedia/commons/a/a4/Clock_face_one_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180" y="156301"/>
            <a:ext cx="1638187" cy="16588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ker.com/cliparts/8/p/O/f/S/y/pen-and-paper-m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755" y="4803345"/>
            <a:ext cx="1745785" cy="1891268"/>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BC234BD5-4860-43CE-817A-04CF2011FB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9050" y="2018192"/>
            <a:ext cx="609600" cy="609600"/>
          </a:xfrm>
          <a:prstGeom prst="rect">
            <a:avLst/>
          </a:prstGeom>
        </p:spPr>
      </p:pic>
    </p:spTree>
    <p:extLst>
      <p:ext uri="{BB962C8B-B14F-4D97-AF65-F5344CB8AC3E}">
        <p14:creationId xmlns:p14="http://schemas.microsoft.com/office/powerpoint/2010/main" val="322372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749245"/>
            <a:ext cx="7940661" cy="4581150"/>
          </a:xfrm>
        </p:spPr>
        <p:txBody>
          <a:bodyPr>
            <a:normAutofit/>
          </a:bodyPr>
          <a:lstStyle/>
          <a:p>
            <a:endParaRPr lang="en-US" dirty="0">
              <a:solidFill>
                <a:srgbClr val="659200"/>
              </a:solidFill>
            </a:endParaRPr>
          </a:p>
          <a:p>
            <a:endParaRPr lang="en-US" dirty="0"/>
          </a:p>
          <a:p>
            <a:endParaRPr lang="en-US" dirty="0"/>
          </a:p>
          <a:p>
            <a:endParaRPr lang="en-US" dirty="0"/>
          </a:p>
          <a:p>
            <a:endParaRPr lang="en-US" dirty="0"/>
          </a:p>
        </p:txBody>
      </p:sp>
      <p:sp>
        <p:nvSpPr>
          <p:cNvPr id="6" name="Cloud Callout 5"/>
          <p:cNvSpPr/>
          <p:nvPr/>
        </p:nvSpPr>
        <p:spPr>
          <a:xfrm>
            <a:off x="754375" y="1443834"/>
            <a:ext cx="7482545" cy="3512215"/>
          </a:xfrm>
          <a:prstGeom prst="cloudCallout">
            <a:avLst>
              <a:gd name="adj1" fmla="val -32042"/>
              <a:gd name="adj2" fmla="val 813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4000" dirty="0"/>
          </a:p>
          <a:p>
            <a:pPr algn="ctr"/>
            <a:r>
              <a:rPr lang="en-AU" sz="4000" dirty="0"/>
              <a:t>So this class let’s look at General, Vague and Ambiguous statements.</a:t>
            </a:r>
            <a:endParaRPr lang="en-AU" sz="2000" dirty="0"/>
          </a:p>
          <a:p>
            <a:pPr algn="ctr"/>
            <a:br>
              <a:rPr lang="en-AU" sz="2000" dirty="0"/>
            </a:br>
            <a:endParaRPr lang="en-AU" sz="2000" dirty="0"/>
          </a:p>
        </p:txBody>
      </p:sp>
      <p:sp>
        <p:nvSpPr>
          <p:cNvPr id="2" name="Horizontal Scroll 1"/>
          <p:cNvSpPr/>
          <p:nvPr/>
        </p:nvSpPr>
        <p:spPr>
          <a:xfrm>
            <a:off x="3961180" y="5108755"/>
            <a:ext cx="4581151" cy="1527050"/>
          </a:xfrm>
          <a:prstGeom prst="horizontalScroll">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AU" dirty="0"/>
              <a:t>This week’s ULO – [1] Apply critical thinking techniques and IT discourse to identify and analyse problems from technical and non-technical perspectives.</a:t>
            </a:r>
          </a:p>
        </p:txBody>
      </p:sp>
    </p:spTree>
    <p:extLst>
      <p:ext uri="{BB962C8B-B14F-4D97-AF65-F5344CB8AC3E}">
        <p14:creationId xmlns:p14="http://schemas.microsoft.com/office/powerpoint/2010/main" val="370208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7940660" cy="763525"/>
          </a:xfrm>
        </p:spPr>
        <p:txBody>
          <a:bodyPr>
            <a:normAutofit fontScale="90000"/>
          </a:bodyPr>
          <a:lstStyle/>
          <a:p>
            <a:pPr algn="ctr"/>
            <a:r>
              <a:rPr lang="en-AU" b="1" dirty="0"/>
              <a:t>Research: Scientists Create Artificial Neural Networks That Detect Human Ambiguity</a:t>
            </a:r>
            <a:endParaRPr lang="en-AU" dirty="0"/>
          </a:p>
        </p:txBody>
      </p:sp>
      <p:sp>
        <p:nvSpPr>
          <p:cNvPr id="3" name="Content Placeholder 2"/>
          <p:cNvSpPr>
            <a:spLocks noGrp="1"/>
          </p:cNvSpPr>
          <p:nvPr>
            <p:ph idx="1"/>
          </p:nvPr>
        </p:nvSpPr>
        <p:spPr>
          <a:xfrm>
            <a:off x="143555" y="2207360"/>
            <a:ext cx="8856890" cy="4581149"/>
          </a:xfrm>
        </p:spPr>
        <p:txBody>
          <a:bodyPr>
            <a:normAutofit fontScale="55000" lnSpcReduction="20000"/>
          </a:bodyPr>
          <a:lstStyle/>
          <a:p>
            <a:pPr fontAlgn="base"/>
            <a:r>
              <a:rPr lang="en-AU" sz="3300" dirty="0">
                <a:solidFill>
                  <a:srgbClr val="659200"/>
                </a:solidFill>
              </a:rPr>
              <a:t>An international scientific team, which includes scientists from Russia’s Saratov State Technical University, has created an artificial neural network that detects human ambiguity.</a:t>
            </a:r>
          </a:p>
          <a:p>
            <a:r>
              <a:rPr lang="en-AU" sz="3300" dirty="0"/>
              <a:t>In this research, the scientists showed the efficiency of application of the ANN for categorizing human MEG trials corresponding to the sensitivity of bistable visual stimuli with different degrees of ambiguity. </a:t>
            </a:r>
          </a:p>
          <a:p>
            <a:r>
              <a:rPr lang="en-AU" sz="3300" dirty="0"/>
              <a:t>"In this way, we were able to </a:t>
            </a:r>
            <a:r>
              <a:rPr lang="en-AU" sz="3300" u="sng" dirty="0"/>
              <a:t>recognize and characterize the state of uncertainty </a:t>
            </a:r>
            <a:r>
              <a:rPr lang="en-AU" sz="3300" dirty="0"/>
              <a:t>of human choice in detail at the time the </a:t>
            </a:r>
            <a:r>
              <a:rPr lang="en-AU" sz="3300" u="sng" dirty="0"/>
              <a:t>decision was made by the brain</a:t>
            </a:r>
            <a:r>
              <a:rPr lang="en-AU" sz="3300" dirty="0"/>
              <a:t>," Neurotechnology Professor Alexander Khramov said.</a:t>
            </a:r>
          </a:p>
          <a:p>
            <a:r>
              <a:rPr lang="en-AU" sz="3300" dirty="0"/>
              <a:t>This data will help scientists create artificial intelligence (AI) which, in a complex situation will pause before making a decision. It will allow the AI to enter the waiting mode and accumulate information. </a:t>
            </a:r>
            <a:endParaRPr lang="en-AU" dirty="0"/>
          </a:p>
          <a:p>
            <a:r>
              <a:rPr lang="en-AU" sz="3300" dirty="0"/>
              <a:t>This can also be effective for testing and training the cognitive abilities of a person, his ability to make quick decisions in stressful situations. This is vital for many professions such as pilots, drivers, rescuers, military personnel or athletes. </a:t>
            </a:r>
          </a:p>
          <a:p>
            <a:endParaRPr lang="en-AU" dirty="0"/>
          </a:p>
          <a:p>
            <a:r>
              <a:rPr lang="en-AU" b="1" dirty="0"/>
              <a:t>News: </a:t>
            </a:r>
            <a:r>
              <a:rPr lang="en-AU" dirty="0">
                <a:hlinkClick r:id="rId2"/>
              </a:rPr>
              <a:t>https://sputniknews.com/society/201803251062882882-scientists-neural-networks-human-ambiguity/</a:t>
            </a:r>
            <a:endParaRPr lang="en-AU" dirty="0"/>
          </a:p>
          <a:p>
            <a:r>
              <a:rPr lang="en-AU" b="1" dirty="0"/>
              <a:t>Journal: </a:t>
            </a:r>
            <a:r>
              <a:rPr lang="en-AU" dirty="0">
                <a:hlinkClick r:id="rId3"/>
              </a:rPr>
              <a:t>https://aip.scitation.org/doi/pdf/10.1063/1.5002892</a:t>
            </a:r>
            <a:endParaRPr lang="en-AU" dirty="0"/>
          </a:p>
          <a:p>
            <a:pPr marL="0" indent="0">
              <a:buNone/>
            </a:pPr>
            <a:endParaRPr lang="en-AU" dirty="0"/>
          </a:p>
        </p:txBody>
      </p:sp>
    </p:spTree>
    <p:extLst>
      <p:ext uri="{BB962C8B-B14F-4D97-AF65-F5344CB8AC3E}">
        <p14:creationId xmlns:p14="http://schemas.microsoft.com/office/powerpoint/2010/main" val="85396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985720"/>
            <a:ext cx="8093365" cy="763525"/>
          </a:xfrm>
        </p:spPr>
        <p:txBody>
          <a:bodyPr/>
          <a:lstStyle/>
          <a:p>
            <a:r>
              <a:rPr lang="en-AU" dirty="0"/>
              <a:t>Why?</a:t>
            </a:r>
          </a:p>
        </p:txBody>
      </p:sp>
      <p:sp>
        <p:nvSpPr>
          <p:cNvPr id="3" name="Content Placeholder 2"/>
          <p:cNvSpPr>
            <a:spLocks noGrp="1"/>
          </p:cNvSpPr>
          <p:nvPr>
            <p:ph idx="1"/>
          </p:nvPr>
        </p:nvSpPr>
        <p:spPr>
          <a:xfrm>
            <a:off x="296260" y="1749245"/>
            <a:ext cx="8551480" cy="4886560"/>
          </a:xfrm>
        </p:spPr>
        <p:txBody>
          <a:bodyPr>
            <a:normAutofit lnSpcReduction="10000"/>
          </a:bodyPr>
          <a:lstStyle/>
          <a:p>
            <a:r>
              <a:rPr lang="en-AU" dirty="0"/>
              <a:t>As </a:t>
            </a:r>
            <a:r>
              <a:rPr lang="en-AU" dirty="0">
                <a:solidFill>
                  <a:srgbClr val="659200"/>
                </a:solidFill>
              </a:rPr>
              <a:t>critical thinkers </a:t>
            </a:r>
            <a:r>
              <a:rPr lang="en-AU" dirty="0"/>
              <a:t>realize the importance of language!</a:t>
            </a:r>
          </a:p>
          <a:p>
            <a:pPr lvl="1"/>
            <a:r>
              <a:rPr lang="en-AU" dirty="0"/>
              <a:t>It is the </a:t>
            </a:r>
            <a:r>
              <a:rPr lang="en-AU" dirty="0">
                <a:solidFill>
                  <a:srgbClr val="659200"/>
                </a:solidFill>
              </a:rPr>
              <a:t>foundation of our communication</a:t>
            </a:r>
            <a:r>
              <a:rPr lang="en-AU" dirty="0"/>
              <a:t>, so we need look closely to how it is being used.</a:t>
            </a:r>
          </a:p>
          <a:p>
            <a:r>
              <a:rPr lang="en-AU" dirty="0"/>
              <a:t>We can run into problems when </a:t>
            </a:r>
            <a:r>
              <a:rPr lang="en-AU" dirty="0">
                <a:solidFill>
                  <a:srgbClr val="659200"/>
                </a:solidFill>
              </a:rPr>
              <a:t>information is missing</a:t>
            </a:r>
            <a:r>
              <a:rPr lang="en-AU" dirty="0"/>
              <a:t> that is essential for determining the truth of the claim.</a:t>
            </a:r>
          </a:p>
          <a:p>
            <a:r>
              <a:rPr lang="en-AU" dirty="0"/>
              <a:t>The </a:t>
            </a:r>
            <a:r>
              <a:rPr lang="en-AU" dirty="0">
                <a:solidFill>
                  <a:srgbClr val="659200"/>
                </a:solidFill>
              </a:rPr>
              <a:t>careless use of language </a:t>
            </a:r>
            <a:r>
              <a:rPr lang="en-AU" dirty="0"/>
              <a:t>and the </a:t>
            </a:r>
            <a:r>
              <a:rPr lang="en-AU" dirty="0">
                <a:solidFill>
                  <a:srgbClr val="659200"/>
                </a:solidFill>
              </a:rPr>
              <a:t>different meanings the same word can have.</a:t>
            </a:r>
          </a:p>
          <a:p>
            <a:r>
              <a:rPr lang="en-AU" dirty="0"/>
              <a:t>Also the suggestion of words that </a:t>
            </a:r>
            <a:r>
              <a:rPr lang="en-AU" dirty="0">
                <a:solidFill>
                  <a:srgbClr val="659200"/>
                </a:solidFill>
              </a:rPr>
              <a:t>irrationally influence readers </a:t>
            </a:r>
            <a:r>
              <a:rPr lang="en-AU" dirty="0"/>
              <a:t>and that leads to unclear communication.</a:t>
            </a:r>
          </a:p>
          <a:p>
            <a:r>
              <a:rPr lang="en-AU" dirty="0"/>
              <a:t>Lastly, when there is </a:t>
            </a:r>
            <a:r>
              <a:rPr lang="en-AU" dirty="0">
                <a:solidFill>
                  <a:srgbClr val="659200"/>
                </a:solidFill>
              </a:rPr>
              <a:t>no specific meaning or the meaning is unclear.</a:t>
            </a:r>
          </a:p>
        </p:txBody>
      </p:sp>
      <p:pic>
        <p:nvPicPr>
          <p:cNvPr id="5" name="Picture 4"/>
          <p:cNvPicPr>
            <a:picLocks noChangeAspect="1"/>
          </p:cNvPicPr>
          <p:nvPr/>
        </p:nvPicPr>
        <p:blipFill>
          <a:blip r:embed="rId2"/>
          <a:stretch>
            <a:fillRect/>
          </a:stretch>
        </p:blipFill>
        <p:spPr>
          <a:xfrm>
            <a:off x="5640935" y="143669"/>
            <a:ext cx="2739540" cy="1563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3"/>
          <a:stretch>
            <a:fillRect/>
          </a:stretch>
        </p:blipFill>
        <p:spPr>
          <a:xfrm>
            <a:off x="2445055" y="124516"/>
            <a:ext cx="2824482" cy="1608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1656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Critical Thinking &amp; IT Projects </a:t>
            </a:r>
          </a:p>
        </p:txBody>
      </p:sp>
      <p:sp>
        <p:nvSpPr>
          <p:cNvPr id="3" name="Content Placeholder 2"/>
          <p:cNvSpPr>
            <a:spLocks noGrp="1"/>
          </p:cNvSpPr>
          <p:nvPr>
            <p:ph idx="1"/>
          </p:nvPr>
        </p:nvSpPr>
        <p:spPr>
          <a:xfrm>
            <a:off x="296260" y="1749245"/>
            <a:ext cx="7940661" cy="4428446"/>
          </a:xfrm>
        </p:spPr>
        <p:txBody>
          <a:bodyPr>
            <a:normAutofit fontScale="85000" lnSpcReduction="20000"/>
          </a:bodyPr>
          <a:lstStyle/>
          <a:p>
            <a:r>
              <a:rPr lang="en-AU" dirty="0"/>
              <a:t>Imagine you are in your first client meeting, like the scenario in assessment task 1.</a:t>
            </a:r>
          </a:p>
          <a:p>
            <a:r>
              <a:rPr lang="en-AU" dirty="0"/>
              <a:t>What are some aspects that can cloud our view or judgement on client requirements for example? (which may end up with producing a solution which is not what they want)</a:t>
            </a:r>
            <a:br>
              <a:rPr lang="en-AU" dirty="0"/>
            </a:br>
            <a:endParaRPr lang="en-AU" dirty="0"/>
          </a:p>
          <a:p>
            <a:pPr marL="0" indent="0" algn="ctr">
              <a:buNone/>
            </a:pPr>
            <a:r>
              <a:rPr lang="en-AU" sz="3300" b="1" dirty="0">
                <a:solidFill>
                  <a:srgbClr val="659200"/>
                </a:solidFill>
              </a:rPr>
              <a:t>Ultimately:</a:t>
            </a:r>
          </a:p>
          <a:p>
            <a:pPr algn="ctr"/>
            <a:r>
              <a:rPr lang="en-AU" sz="3300" dirty="0">
                <a:solidFill>
                  <a:srgbClr val="659200"/>
                </a:solidFill>
              </a:rPr>
              <a:t>Ambiguity</a:t>
            </a:r>
          </a:p>
          <a:p>
            <a:pPr algn="ctr"/>
            <a:r>
              <a:rPr lang="en-AU" sz="3300" dirty="0">
                <a:solidFill>
                  <a:srgbClr val="659200"/>
                </a:solidFill>
              </a:rPr>
              <a:t>Vagueness</a:t>
            </a:r>
          </a:p>
          <a:p>
            <a:pPr algn="ctr"/>
            <a:r>
              <a:rPr lang="en-AU" sz="3300" dirty="0">
                <a:solidFill>
                  <a:srgbClr val="659200"/>
                </a:solidFill>
              </a:rPr>
              <a:t>Generality</a:t>
            </a:r>
          </a:p>
          <a:p>
            <a:pPr algn="ctr"/>
            <a:r>
              <a:rPr lang="en-AU" sz="3300" dirty="0">
                <a:solidFill>
                  <a:srgbClr val="659200"/>
                </a:solidFill>
              </a:rPr>
              <a:t>Fallacies</a:t>
            </a:r>
          </a:p>
        </p:txBody>
      </p:sp>
      <p:pic>
        <p:nvPicPr>
          <p:cNvPr id="2050" name="Picture 2" descr="http://www.cs.cmu.edu/~junggon/tools/ge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2237" y="5566871"/>
            <a:ext cx="1221640" cy="12216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s.cmu.edu/~junggon/tools/ge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0720" y="3734410"/>
            <a:ext cx="763220" cy="763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cs.cmu.edu/~junggon/tools/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755" y="6245548"/>
            <a:ext cx="458116" cy="458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cs.cmu.edu/~junggon/tools/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7501" y="6254043"/>
            <a:ext cx="458116" cy="4581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s.cmu.edu/~junggon/tools/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159" y="6257686"/>
            <a:ext cx="458116" cy="4581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cs.cmu.edu/~junggon/tools/ge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783" y="6254043"/>
            <a:ext cx="458116" cy="458116"/>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p:cNvSpPr/>
          <p:nvPr/>
        </p:nvSpPr>
        <p:spPr>
          <a:xfrm>
            <a:off x="5869840" y="4116020"/>
            <a:ext cx="2137870" cy="1679756"/>
          </a:xfrm>
          <a:prstGeom prst="wedgeEllipseCallout">
            <a:avLst>
              <a:gd name="adj1" fmla="val -66364"/>
              <a:gd name="adj2" fmla="val 747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AU" dirty="0"/>
              <a:t>We will look at these today!</a:t>
            </a:r>
          </a:p>
        </p:txBody>
      </p:sp>
      <p:pic>
        <p:nvPicPr>
          <p:cNvPr id="7" name="Picture 6"/>
          <p:cNvPicPr>
            <a:picLocks noChangeAspect="1"/>
          </p:cNvPicPr>
          <p:nvPr/>
        </p:nvPicPr>
        <p:blipFill>
          <a:blip r:embed="rId5"/>
          <a:stretch>
            <a:fillRect/>
          </a:stretch>
        </p:blipFill>
        <p:spPr>
          <a:xfrm>
            <a:off x="261059" y="4088676"/>
            <a:ext cx="2783891" cy="1656239"/>
          </a:xfrm>
          <a:prstGeom prst="rect">
            <a:avLst/>
          </a:prstGeom>
          <a:ln>
            <a:noFill/>
          </a:ln>
          <a:effectLst>
            <a:softEdge rad="112500"/>
          </a:effectLst>
        </p:spPr>
      </p:pic>
    </p:spTree>
    <p:extLst>
      <p:ext uri="{BB962C8B-B14F-4D97-AF65-F5344CB8AC3E}">
        <p14:creationId xmlns:p14="http://schemas.microsoft.com/office/powerpoint/2010/main" val="317245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749245"/>
            <a:ext cx="7940661" cy="4581150"/>
          </a:xfrm>
        </p:spPr>
        <p:txBody>
          <a:bodyPr>
            <a:normAutofit/>
          </a:bodyPr>
          <a:lstStyle/>
          <a:p>
            <a:endParaRPr lang="en-US" dirty="0">
              <a:solidFill>
                <a:srgbClr val="659200"/>
              </a:solidFill>
            </a:endParaRPr>
          </a:p>
          <a:p>
            <a:endParaRPr lang="en-US" dirty="0"/>
          </a:p>
          <a:p>
            <a:endParaRPr lang="en-US" dirty="0"/>
          </a:p>
          <a:p>
            <a:endParaRPr lang="en-US" dirty="0"/>
          </a:p>
          <a:p>
            <a:endParaRPr lang="en-US" dirty="0"/>
          </a:p>
        </p:txBody>
      </p:sp>
      <p:sp>
        <p:nvSpPr>
          <p:cNvPr id="6" name="Cloud Callout 5"/>
          <p:cNvSpPr/>
          <p:nvPr/>
        </p:nvSpPr>
        <p:spPr>
          <a:xfrm>
            <a:off x="754375" y="1786426"/>
            <a:ext cx="7635250" cy="4275741"/>
          </a:xfrm>
          <a:prstGeom prst="cloudCallout">
            <a:avLst>
              <a:gd name="adj1" fmla="val -41549"/>
              <a:gd name="adj2" fmla="val 5975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4000" dirty="0"/>
          </a:p>
          <a:p>
            <a:pPr algn="ctr"/>
            <a:r>
              <a:rPr lang="en-AU" sz="4000" dirty="0"/>
              <a:t>Why IT Project’s Fail </a:t>
            </a:r>
          </a:p>
          <a:p>
            <a:pPr algn="ctr"/>
            <a:r>
              <a:rPr lang="en-AU" sz="4000" dirty="0"/>
              <a:t>…Case Studies</a:t>
            </a:r>
            <a:endParaRPr lang="en-AU" sz="2000" dirty="0"/>
          </a:p>
          <a:p>
            <a:pPr algn="ctr"/>
            <a:br>
              <a:rPr lang="en-AU" sz="2000" dirty="0"/>
            </a:br>
            <a:endParaRPr lang="en-AU" sz="2000" dirty="0"/>
          </a:p>
        </p:txBody>
      </p:sp>
    </p:spTree>
    <p:extLst>
      <p:ext uri="{BB962C8B-B14F-4D97-AF65-F5344CB8AC3E}">
        <p14:creationId xmlns:p14="http://schemas.microsoft.com/office/powerpoint/2010/main" val="96393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374900"/>
            <a:ext cx="5344675" cy="763525"/>
          </a:xfrm>
        </p:spPr>
        <p:style>
          <a:lnRef idx="2">
            <a:schemeClr val="accent3"/>
          </a:lnRef>
          <a:fillRef idx="1">
            <a:schemeClr val="lt1"/>
          </a:fillRef>
          <a:effectRef idx="0">
            <a:schemeClr val="accent3"/>
          </a:effectRef>
          <a:fontRef idx="minor">
            <a:schemeClr val="dk1"/>
          </a:fontRef>
        </p:style>
        <p:txBody>
          <a:bodyPr/>
          <a:lstStyle/>
          <a:p>
            <a:r>
              <a:rPr lang="en-AU" dirty="0"/>
              <a:t>Why IT Projects Really Fail!</a:t>
            </a:r>
          </a:p>
        </p:txBody>
      </p:sp>
      <p:sp>
        <p:nvSpPr>
          <p:cNvPr id="3" name="Content Placeholder 2"/>
          <p:cNvSpPr>
            <a:spLocks noGrp="1"/>
          </p:cNvSpPr>
          <p:nvPr>
            <p:ph idx="1"/>
          </p:nvPr>
        </p:nvSpPr>
        <p:spPr>
          <a:xfrm>
            <a:off x="1" y="1291130"/>
            <a:ext cx="9000444" cy="5497379"/>
          </a:xfrm>
        </p:spPr>
        <p:txBody>
          <a:bodyPr>
            <a:normAutofit fontScale="25000" lnSpcReduction="20000"/>
          </a:bodyPr>
          <a:lstStyle/>
          <a:p>
            <a:pPr marL="358775" indent="-358775">
              <a:buFont typeface="+mj-lt"/>
              <a:buAutoNum type="arabicPeriod"/>
            </a:pPr>
            <a:r>
              <a:rPr lang="en-AU" sz="8000" dirty="0"/>
              <a:t>The </a:t>
            </a:r>
            <a:r>
              <a:rPr lang="en-AU" sz="8000" b="1" dirty="0"/>
              <a:t>Queensland Department of Health </a:t>
            </a:r>
            <a:r>
              <a:rPr lang="en-AU" sz="8000" dirty="0"/>
              <a:t>payroll project, which ended in debacle with costs estimated at </a:t>
            </a:r>
            <a:r>
              <a:rPr lang="en-AU" sz="8000" b="1" dirty="0"/>
              <a:t>$1.2 billion. </a:t>
            </a:r>
          </a:p>
          <a:p>
            <a:pPr marL="358775" indent="-358775">
              <a:buFont typeface="+mj-lt"/>
              <a:buAutoNum type="arabicPeriod"/>
            </a:pPr>
            <a:r>
              <a:rPr lang="en-AU" sz="8000" dirty="0"/>
              <a:t>In the US, the Expeditionary Combat Support System project was cancelled after the </a:t>
            </a:r>
            <a:r>
              <a:rPr lang="en-AU" sz="8000" b="1" dirty="0"/>
              <a:t>US Air Force spent $1bn </a:t>
            </a:r>
            <a:r>
              <a:rPr lang="en-AU" sz="8000" dirty="0"/>
              <a:t>on its development.</a:t>
            </a:r>
          </a:p>
          <a:p>
            <a:pPr>
              <a:buFont typeface="Wingdings" panose="05000000000000000000" pitchFamily="2" charset="2"/>
              <a:buChar char="Ø"/>
            </a:pPr>
            <a:endParaRPr lang="en-AU" sz="8000" i="1" dirty="0">
              <a:solidFill>
                <a:srgbClr val="FF0000"/>
              </a:solidFill>
            </a:endParaRPr>
          </a:p>
          <a:p>
            <a:pPr>
              <a:buFont typeface="Wingdings" panose="05000000000000000000" pitchFamily="2" charset="2"/>
              <a:buChar char="Ø"/>
            </a:pPr>
            <a:r>
              <a:rPr lang="en-AU" sz="8000" i="1" dirty="0">
                <a:solidFill>
                  <a:srgbClr val="FF0000"/>
                </a:solidFill>
              </a:rPr>
              <a:t>Based on industry norms, less than 50% of IT projects finish on time and on budget</a:t>
            </a:r>
            <a:r>
              <a:rPr lang="en-AU" sz="8000" dirty="0">
                <a:solidFill>
                  <a:srgbClr val="FF0000"/>
                </a:solidFill>
              </a:rPr>
              <a:t>!</a:t>
            </a:r>
          </a:p>
          <a:p>
            <a:pPr marL="0" indent="0">
              <a:buNone/>
            </a:pPr>
            <a:endParaRPr lang="en-AU" sz="6200" dirty="0"/>
          </a:p>
          <a:p>
            <a:pPr marL="0" indent="0">
              <a:buNone/>
            </a:pPr>
            <a:r>
              <a:rPr lang="en-AU" sz="8000" b="1" u="sng" dirty="0">
                <a:solidFill>
                  <a:srgbClr val="659200"/>
                </a:solidFill>
              </a:rPr>
              <a:t>Requirements Analysis Is One Of The Big Reasons! Why?</a:t>
            </a:r>
          </a:p>
          <a:p>
            <a:pPr marL="0" indent="0">
              <a:buNone/>
            </a:pPr>
            <a:endParaRPr lang="en-AU" sz="6200" dirty="0"/>
          </a:p>
          <a:p>
            <a:pPr marL="0" indent="0" algn="ctr">
              <a:buNone/>
            </a:pPr>
            <a:r>
              <a:rPr lang="en-AU" sz="8800" i="1" dirty="0"/>
              <a:t>“Many large projects fail because what they are </a:t>
            </a:r>
            <a:r>
              <a:rPr lang="en-AU" sz="8800" b="1" i="1" dirty="0"/>
              <a:t>trying to achieve isn’t made clear enough. </a:t>
            </a:r>
            <a:r>
              <a:rPr lang="en-AU" sz="8800" i="1" dirty="0"/>
              <a:t>There is </a:t>
            </a:r>
            <a:r>
              <a:rPr lang="en-AU" sz="8800" b="1" i="1" dirty="0"/>
              <a:t>no clear problem definition or clarity about the requirements</a:t>
            </a:r>
            <a:r>
              <a:rPr lang="en-AU" sz="8800" i="1" dirty="0"/>
              <a:t>, and the </a:t>
            </a:r>
            <a:r>
              <a:rPr lang="en-AU" sz="8800" b="1" i="1" dirty="0"/>
              <a:t>full scope of the project is not understood</a:t>
            </a:r>
            <a:r>
              <a:rPr lang="en-AU" sz="8800" i="1" dirty="0"/>
              <a:t>. One executive has an objective, but as the project moves forward new people, such as other executives, risk managers, and architects are introduced, adding their ideas of what would be best. The net result is </a:t>
            </a:r>
            <a:r>
              <a:rPr lang="en-AU" sz="8800" i="1" u="sng" dirty="0"/>
              <a:t>unclear goals, expanding project scope and poor project design</a:t>
            </a:r>
            <a:r>
              <a:rPr lang="en-AU" sz="8800" i="1" dirty="0"/>
              <a:t>, all of which lead to unending debates and sliding timelines.”</a:t>
            </a:r>
          </a:p>
          <a:p>
            <a:endParaRPr lang="en-AU" dirty="0"/>
          </a:p>
          <a:p>
            <a:pPr marL="0" indent="0">
              <a:buNone/>
            </a:pPr>
            <a:endParaRPr lang="en-AU" dirty="0"/>
          </a:p>
          <a:p>
            <a:pPr marL="0" indent="0">
              <a:buNone/>
            </a:pPr>
            <a:endParaRPr lang="en-AU" sz="5600" dirty="0"/>
          </a:p>
          <a:p>
            <a:pPr marL="0" indent="0">
              <a:buNone/>
            </a:pPr>
            <a:r>
              <a:rPr lang="en-AU" sz="5600" dirty="0"/>
              <a:t>Source: </a:t>
            </a:r>
            <a:r>
              <a:rPr lang="en-AU" sz="5600" dirty="0">
                <a:hlinkClick r:id="rId2"/>
              </a:rPr>
              <a:t>http://www.cio.com.au/article/533532/why_it_projects_really_fail/</a:t>
            </a:r>
            <a:endParaRPr lang="en-AU" sz="5600" dirty="0"/>
          </a:p>
        </p:txBody>
      </p:sp>
    </p:spTree>
    <p:extLst>
      <p:ext uri="{BB962C8B-B14F-4D97-AF65-F5344CB8AC3E}">
        <p14:creationId xmlns:p14="http://schemas.microsoft.com/office/powerpoint/2010/main" val="2323851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222195"/>
            <a:ext cx="8398775" cy="916230"/>
          </a:xfrm>
        </p:spPr>
        <p:style>
          <a:lnRef idx="2">
            <a:schemeClr val="accent3"/>
          </a:lnRef>
          <a:fillRef idx="1">
            <a:schemeClr val="lt1"/>
          </a:fillRef>
          <a:effectRef idx="0">
            <a:schemeClr val="accent3"/>
          </a:effectRef>
          <a:fontRef idx="minor">
            <a:schemeClr val="dk1"/>
          </a:fontRef>
        </p:style>
        <p:txBody>
          <a:bodyPr>
            <a:normAutofit fontScale="90000"/>
          </a:bodyPr>
          <a:lstStyle/>
          <a:p>
            <a:r>
              <a:rPr lang="en-AU" b="1" u="sng" dirty="0"/>
              <a:t>Case Study: </a:t>
            </a:r>
            <a:br>
              <a:rPr lang="en-AU" b="1" dirty="0"/>
            </a:br>
            <a:r>
              <a:rPr lang="en-AU" b="1" dirty="0"/>
              <a:t>QLD claims payroll project too complex for IBM</a:t>
            </a:r>
          </a:p>
        </p:txBody>
      </p:sp>
      <p:sp>
        <p:nvSpPr>
          <p:cNvPr id="3" name="Content Placeholder 2"/>
          <p:cNvSpPr>
            <a:spLocks noGrp="1"/>
          </p:cNvSpPr>
          <p:nvPr>
            <p:ph idx="1"/>
          </p:nvPr>
        </p:nvSpPr>
        <p:spPr>
          <a:xfrm>
            <a:off x="143556" y="1443836"/>
            <a:ext cx="8398776" cy="5344674"/>
          </a:xfrm>
        </p:spPr>
        <p:txBody>
          <a:bodyPr>
            <a:normAutofit/>
          </a:bodyPr>
          <a:lstStyle/>
          <a:p>
            <a:pPr>
              <a:buFont typeface="Wingdings" panose="05000000000000000000" pitchFamily="2" charset="2"/>
              <a:buChar char="Ø"/>
            </a:pPr>
            <a:r>
              <a:rPr lang="en-AU" sz="2000" dirty="0"/>
              <a:t>A former senior Queensland bureaucrat said IBM had </a:t>
            </a:r>
            <a:r>
              <a:rPr lang="en-AU" sz="2000" dirty="0">
                <a:solidFill>
                  <a:srgbClr val="FF0000"/>
                </a:solidFill>
              </a:rPr>
              <a:t>underestimated the complexity </a:t>
            </a:r>
            <a:r>
              <a:rPr lang="en-AU" sz="2000" dirty="0"/>
              <a:t>and </a:t>
            </a:r>
            <a:r>
              <a:rPr lang="en-AU" sz="2000" dirty="0">
                <a:solidFill>
                  <a:srgbClr val="FF0000"/>
                </a:solidFill>
              </a:rPr>
              <a:t>the resources </a:t>
            </a:r>
            <a:r>
              <a:rPr lang="en-AU" sz="2000" dirty="0"/>
              <a:t>required to deliver the health payroll system before it went live in 2010.</a:t>
            </a:r>
          </a:p>
          <a:p>
            <a:pPr>
              <a:buFont typeface="Wingdings" panose="05000000000000000000" pitchFamily="2" charset="2"/>
              <a:buChar char="Ø"/>
            </a:pPr>
            <a:r>
              <a:rPr lang="en-AU" sz="2000" dirty="0"/>
              <a:t>"There was a belief in government, </a:t>
            </a:r>
            <a:r>
              <a:rPr lang="en-AU" sz="2000" dirty="0">
                <a:solidFill>
                  <a:srgbClr val="FF0000"/>
                </a:solidFill>
              </a:rPr>
              <a:t>IBM had not understood the complexity of the Queensland Health payroll system</a:t>
            </a:r>
            <a:r>
              <a:rPr lang="en-AU" sz="2000" dirty="0"/>
              <a:t>. And they had not put enough resources – the numbers and calibre of people – that was required," Mr Grierson told the Supreme Court in Brisbane on Wednesday.</a:t>
            </a:r>
          </a:p>
          <a:p>
            <a:pPr>
              <a:buFont typeface="Wingdings" panose="05000000000000000000" pitchFamily="2" charset="2"/>
              <a:buChar char="Ø"/>
            </a:pPr>
            <a:endParaRPr lang="en-AU" sz="2000" dirty="0"/>
          </a:p>
          <a:p>
            <a:pPr marL="0" indent="0">
              <a:buNone/>
            </a:pPr>
            <a:br>
              <a:rPr lang="en-AU" sz="2000" dirty="0"/>
            </a:br>
            <a:endParaRPr lang="en-AU" sz="2000" dirty="0"/>
          </a:p>
          <a:p>
            <a:pPr marL="0" indent="0">
              <a:buNone/>
            </a:pPr>
            <a:endParaRPr lang="en-AU" sz="2000" dirty="0"/>
          </a:p>
          <a:p>
            <a:pPr marL="0" indent="0">
              <a:buNone/>
            </a:pPr>
            <a:endParaRPr lang="en-AU" sz="2000" dirty="0"/>
          </a:p>
          <a:p>
            <a:pPr marL="0" indent="0">
              <a:buNone/>
            </a:pPr>
            <a:br>
              <a:rPr lang="en-AU" sz="2000" dirty="0"/>
            </a:br>
            <a:endParaRPr lang="en-AU" dirty="0"/>
          </a:p>
          <a:p>
            <a:pPr marL="0" indent="0">
              <a:buNone/>
            </a:pPr>
            <a:r>
              <a:rPr lang="en-AU" sz="1400" dirty="0"/>
              <a:t>Source: </a:t>
            </a:r>
            <a:r>
              <a:rPr lang="en-AU" sz="1400" dirty="0">
                <a:hlinkClick r:id="rId2"/>
              </a:rPr>
              <a:t>http://www.afr.com/news/politics/qld-claims-payroll-project-too-complex-for-ibm-20150826-gj7vdp</a:t>
            </a:r>
            <a:endParaRPr lang="en-AU" sz="1400" dirty="0"/>
          </a:p>
          <a:p>
            <a:pPr marL="0" indent="0">
              <a:buNone/>
            </a:pPr>
            <a:endParaRPr lang="en-AU" sz="2200" dirty="0"/>
          </a:p>
        </p:txBody>
      </p:sp>
      <p:pic>
        <p:nvPicPr>
          <p:cNvPr id="4" name="Picture 3"/>
          <p:cNvPicPr>
            <a:picLocks noChangeAspect="1"/>
          </p:cNvPicPr>
          <p:nvPr/>
        </p:nvPicPr>
        <p:blipFill>
          <a:blip r:embed="rId3"/>
          <a:stretch>
            <a:fillRect/>
          </a:stretch>
        </p:blipFill>
        <p:spPr>
          <a:xfrm>
            <a:off x="5948043" y="4268876"/>
            <a:ext cx="2594287" cy="1209316"/>
          </a:xfrm>
          <a:prstGeom prst="rect">
            <a:avLst/>
          </a:prstGeom>
        </p:spPr>
      </p:pic>
      <p:sp>
        <p:nvSpPr>
          <p:cNvPr id="5" name="Rounded Rectangular Callout 4"/>
          <p:cNvSpPr/>
          <p:nvPr/>
        </p:nvSpPr>
        <p:spPr>
          <a:xfrm>
            <a:off x="296260" y="4192525"/>
            <a:ext cx="5344675" cy="1679755"/>
          </a:xfrm>
          <a:prstGeom prst="wedgeRoundRectCallout">
            <a:avLst>
              <a:gd name="adj1" fmla="val 26118"/>
              <a:gd name="adj2" fmla="val -73948"/>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AU" b="1" dirty="0"/>
              <a:t>Question: </a:t>
            </a:r>
          </a:p>
          <a:p>
            <a:pPr algn="ctr"/>
            <a:r>
              <a:rPr lang="en-AU" b="1" dirty="0"/>
              <a:t>What reason might exist for misunderstanding the complexity and resources requirements?</a:t>
            </a:r>
          </a:p>
          <a:p>
            <a:pPr algn="ctr"/>
            <a:endParaRPr lang="en-AU" b="1" dirty="0"/>
          </a:p>
          <a:p>
            <a:pPr algn="ctr"/>
            <a:r>
              <a:rPr lang="en-AU" b="1" dirty="0"/>
              <a:t>What could have been done differently?</a:t>
            </a:r>
            <a:endParaRPr lang="en-AU" dirty="0"/>
          </a:p>
        </p:txBody>
      </p:sp>
    </p:spTree>
    <p:extLst>
      <p:ext uri="{BB962C8B-B14F-4D97-AF65-F5344CB8AC3E}">
        <p14:creationId xmlns:p14="http://schemas.microsoft.com/office/powerpoint/2010/main" val="1380970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1864</Words>
  <Application>Microsoft Office PowerPoint</Application>
  <PresentationFormat>On-screen Show (4:3)</PresentationFormat>
  <Paragraphs>241</Paragraphs>
  <Slides>28</Slides>
  <Notes>11</Notes>
  <HiddenSlides>9</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Narrow</vt:lpstr>
      <vt:lpstr>Calibri</vt:lpstr>
      <vt:lpstr>Courier New</vt:lpstr>
      <vt:lpstr>Tahoma</vt:lpstr>
      <vt:lpstr>Verdana</vt:lpstr>
      <vt:lpstr>Wingdings</vt:lpstr>
      <vt:lpstr>Office Theme</vt:lpstr>
      <vt:lpstr> SIT105 – Thinking Technology and Design Class 04</vt:lpstr>
      <vt:lpstr>Critical Thinking Quote of the Week</vt:lpstr>
      <vt:lpstr>PowerPoint Presentation</vt:lpstr>
      <vt:lpstr>Research: Scientists Create Artificial Neural Networks That Detect Human Ambiguity</vt:lpstr>
      <vt:lpstr>Why?</vt:lpstr>
      <vt:lpstr>Critical Thinking &amp; IT Projects </vt:lpstr>
      <vt:lpstr>PowerPoint Presentation</vt:lpstr>
      <vt:lpstr>Why IT Projects Really Fail!</vt:lpstr>
      <vt:lpstr>Case Study:  QLD claims payroll project too complex for IBM</vt:lpstr>
      <vt:lpstr>Case Study:  National Broadband Network</vt:lpstr>
      <vt:lpstr>PowerPoint Presentation</vt:lpstr>
      <vt:lpstr>Customer Needs Statement Example – Water Filter Bottle</vt:lpstr>
      <vt:lpstr>Quality and Test Plan for your Requirements</vt:lpstr>
      <vt:lpstr>Language Can Be Difficult to Understand</vt:lpstr>
      <vt:lpstr>Vagueness</vt:lpstr>
      <vt:lpstr>Ambiguity</vt:lpstr>
      <vt:lpstr>Fallacies</vt:lpstr>
      <vt:lpstr>Another Fallacy Example</vt:lpstr>
      <vt:lpstr>Generality</vt:lpstr>
      <vt:lpstr>Generality (Examples)</vt:lpstr>
      <vt:lpstr>PowerPoint Presentation</vt:lpstr>
      <vt:lpstr>Consumer Affairs:  Misleading or Deceptive Conduct</vt:lpstr>
      <vt:lpstr>Online Product Description!</vt:lpstr>
      <vt:lpstr>Case Study: Online Shopping</vt:lpstr>
      <vt:lpstr>News: Online ticket sellers ‘getting away’ with vague prices and seating rules</vt:lpstr>
      <vt:lpstr>Judge and Jury!</vt:lpstr>
      <vt:lpstr>In Conclusion…</vt:lpstr>
      <vt:lpstr>Take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2015-01-25T12:36:41Z</dcterms:created>
  <dcterms:modified xsi:type="dcterms:W3CDTF">2020-05-06T15:50:27Z</dcterms:modified>
</cp:coreProperties>
</file>